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64" r:id="rId3"/>
    <p:sldId id="1555" r:id="rId4"/>
    <p:sldId id="1559" r:id="rId5"/>
    <p:sldId id="1557" r:id="rId6"/>
    <p:sldId id="1560" r:id="rId7"/>
    <p:sldId id="1561" r:id="rId8"/>
    <p:sldId id="1562" r:id="rId9"/>
    <p:sldId id="1564" r:id="rId10"/>
    <p:sldId id="1563" r:id="rId11"/>
    <p:sldId id="1565" r:id="rId12"/>
    <p:sldId id="1569" r:id="rId13"/>
    <p:sldId id="1558" r:id="rId14"/>
    <p:sldId id="1573" r:id="rId15"/>
    <p:sldId id="265" r:id="rId16"/>
    <p:sldId id="1570" r:id="rId17"/>
    <p:sldId id="266" r:id="rId18"/>
    <p:sldId id="269" r:id="rId19"/>
    <p:sldId id="1587" r:id="rId20"/>
    <p:sldId id="1478" r:id="rId21"/>
    <p:sldId id="1480" r:id="rId22"/>
    <p:sldId id="1574" r:id="rId23"/>
    <p:sldId id="1490" r:id="rId24"/>
    <p:sldId id="1575" r:id="rId25"/>
    <p:sldId id="1576" r:id="rId26"/>
    <p:sldId id="1554" r:id="rId27"/>
    <p:sldId id="1580" r:id="rId28"/>
    <p:sldId id="1579" r:id="rId29"/>
    <p:sldId id="1581" r:id="rId30"/>
    <p:sldId id="1487" r:id="rId31"/>
    <p:sldId id="1578" r:id="rId32"/>
    <p:sldId id="1577" r:id="rId33"/>
    <p:sldId id="1566" r:id="rId34"/>
    <p:sldId id="1589" r:id="rId35"/>
    <p:sldId id="1582" r:id="rId36"/>
    <p:sldId id="1583" r:id="rId37"/>
    <p:sldId id="1588" r:id="rId38"/>
    <p:sldId id="1584" r:id="rId3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-MORALES, JILL" initials="JFM" lastIdx="2" clrIdx="0">
    <p:extLst>
      <p:ext uri="{19B8F6BF-5375-455C-9EA6-DF929625EA0E}">
        <p15:presenceInfo xmlns:p15="http://schemas.microsoft.com/office/powerpoint/2012/main" userId="FRANCISCO-MORALES, J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4ED8F0-6D93-475D-A7AB-2D9C16C0BFAF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A. Senior Personnel: PI, Co-PI</a:t>
          </a:r>
        </a:p>
        <a:p>
          <a:pPr rtl="0"/>
          <a:r>
            <a:rPr lang="en-US" sz="2400">
              <a:latin typeface="+mj-lt"/>
            </a:rPr>
            <a:t>Individuals responsible for the scientific or technical direction of the project.</a:t>
          </a:r>
        </a:p>
      </dgm:t>
    </dgm:pt>
    <dgm:pt modelId="{F49F5AE4-1965-49DE-A641-3ED6C2C688E5}" type="par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39C12A2-3E38-4311-83C2-17C6603F0BBA}" type="sib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A265B3-E5F6-4868-A1D3-063BF96392E9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B. Other Personnel: Postdoc, Other Professional, Students</a:t>
          </a:r>
        </a:p>
      </dgm:t>
    </dgm:pt>
    <dgm:pt modelId="{E5F1B8F5-3A6A-45F8-9FF3-DDEF04B50827}" type="par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4911929-E256-4934-A43F-A2D45632A2D6}" type="sib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31BB4407-3456-4109-AF50-9ECFBF6632E5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Administrative staff are typically considered an indirect cost- not listed here</a:t>
          </a:r>
        </a:p>
      </dgm:t>
    </dgm:pt>
    <dgm:pt modelId="{B2D2627A-AC2F-4E7B-991D-80A5C72F2B59}" type="parTrans" cxnId="{E8C427D1-EEF7-4EFB-9860-284A1C61127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79F38B-0294-40BD-802A-D7F953D53374}" type="sibTrans" cxnId="{E8C427D1-EEF7-4EFB-9860-284A1C61127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23824904-C45A-4FF7-A0F6-041DCE38EF33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C. Fringe Benefits</a:t>
          </a:r>
        </a:p>
      </dgm:t>
    </dgm:pt>
    <dgm:pt modelId="{2B5B381F-1BE6-485D-91E2-0989CF1B005A}" type="par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7922AE5-38F1-4E5A-AE8C-7E19E5CBB865}" type="sib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171CB90-4E64-4B9F-9A51-AB9EECEA5F4E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NSF grant funds may be requested to fund fringe benefits as a direct cost.</a:t>
          </a:r>
        </a:p>
      </dgm:t>
    </dgm:pt>
    <dgm:pt modelId="{FC8D0E0E-36AC-46BF-993C-3B907DD090CD}" type="parTrans" cxnId="{9E95AB6C-6F8E-4176-A533-72E065311E4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D197919-280C-427D-9F90-74271F6DC903}" type="sibTrans" cxnId="{9E95AB6C-6F8E-4176-A533-72E065311E4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3326B39F-D020-4E67-8583-DCA15EAE094B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Use rate based on personnel classification i.e. faculty, postdoc, staff, student, etc. </a:t>
          </a:r>
        </a:p>
      </dgm:t>
    </dgm:pt>
    <dgm:pt modelId="{AEE0B843-D030-43AF-9C14-ADC8253EBAEF}" type="parTrans" cxnId="{DAC763FA-9855-4FC7-B390-39785D9095F0}">
      <dgm:prSet/>
      <dgm:spPr/>
      <dgm:t>
        <a:bodyPr/>
        <a:lstStyle/>
        <a:p>
          <a:endParaRPr lang="en-US"/>
        </a:p>
      </dgm:t>
    </dgm:pt>
    <dgm:pt modelId="{4FC549FE-0091-48C3-A89C-5769B919A80A}" type="sibTrans" cxnId="{DAC763FA-9855-4FC7-B390-39785D9095F0}">
      <dgm:prSet/>
      <dgm:spPr/>
      <dgm:t>
        <a:bodyPr/>
        <a:lstStyle/>
        <a:p>
          <a:endParaRPr lang="en-US"/>
        </a:p>
      </dgm:t>
    </dgm:pt>
    <dgm:pt modelId="{C4F886E5-2361-4186-8FA7-BC5E8603B396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 Provide the number of full-time-equivalent person-months and the total salary requested per year</a:t>
          </a:r>
        </a:p>
      </dgm:t>
    </dgm:pt>
    <dgm:pt modelId="{F55237AB-46A3-4490-BE00-122482B9BD7C}" type="parTrans" cxnId="{33FDF24E-2551-4DB9-8588-220FD6791B7B}">
      <dgm:prSet/>
      <dgm:spPr/>
      <dgm:t>
        <a:bodyPr/>
        <a:lstStyle/>
        <a:p>
          <a:endParaRPr lang="en-US"/>
        </a:p>
      </dgm:t>
    </dgm:pt>
    <dgm:pt modelId="{7140AD61-F606-4CE0-ABC6-4F4FBFF5C130}" type="sibTrans" cxnId="{33FDF24E-2551-4DB9-8588-220FD6791B7B}">
      <dgm:prSet/>
      <dgm:spPr/>
      <dgm:t>
        <a:bodyPr/>
        <a:lstStyle/>
        <a:p>
          <a:endParaRPr lang="en-US"/>
        </a:p>
      </dgm:t>
    </dgm:pt>
    <dgm:pt modelId="{2F93A6CB-B9B6-45FF-BD0D-BFC3B032566E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Salary for senior personnel is no more than two months salary in any one year (this includes all NSF- funded grants).</a:t>
          </a:r>
        </a:p>
      </dgm:t>
    </dgm:pt>
    <dgm:pt modelId="{57CFC4BA-25F4-4EBB-B5CF-C7CFFD70DE2C}" type="sibTrans" cxnId="{8EAB43D8-A156-40B4-B505-5EB5D685C1DC}">
      <dgm:prSet/>
      <dgm:spPr/>
      <dgm:t>
        <a:bodyPr/>
        <a:lstStyle/>
        <a:p>
          <a:endParaRPr lang="en-US"/>
        </a:p>
      </dgm:t>
    </dgm:pt>
    <dgm:pt modelId="{96E0B167-5756-4C7F-A67C-9B644A88B4A8}" type="parTrans" cxnId="{8EAB43D8-A156-40B4-B505-5EB5D685C1DC}">
      <dgm:prSet/>
      <dgm:spPr/>
      <dgm:t>
        <a:bodyPr/>
        <a:lstStyle/>
        <a:p>
          <a:endParaRPr lang="en-US"/>
        </a:p>
      </dgm:t>
    </dgm:pt>
    <dgm:pt modelId="{54207972-B66B-484B-9E8B-730B1DB26E2C}">
      <dgm:prSet custT="1"/>
      <dgm:spPr/>
      <dgm:t>
        <a:bodyPr/>
        <a:lstStyle/>
        <a:p>
          <a:pPr rtl="0"/>
          <a:endParaRPr lang="en-US" sz="2400">
            <a:latin typeface="+mj-lt"/>
          </a:endParaRPr>
        </a:p>
      </dgm:t>
    </dgm:pt>
    <dgm:pt modelId="{87ED14A8-E971-4782-B3AC-A77D48706F2C}" type="sibTrans" cxnId="{B2D6DCAE-58EC-4F1D-98D1-8D78D75ED891}">
      <dgm:prSet/>
      <dgm:spPr/>
      <dgm:t>
        <a:bodyPr/>
        <a:lstStyle/>
        <a:p>
          <a:endParaRPr lang="en-US"/>
        </a:p>
      </dgm:t>
    </dgm:pt>
    <dgm:pt modelId="{CE6B79AA-682F-4CC8-A651-29D4961BB4A9}" type="parTrans" cxnId="{B2D6DCAE-58EC-4F1D-98D1-8D78D75ED891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8148BD98-3485-4C92-886C-2AA19B565185}" type="pres">
      <dgm:prSet presAssocID="{3A4ED8F0-6D93-475D-A7AB-2D9C16C0BFAF}" presName="parentText" presStyleLbl="node1" presStyleIdx="0" presStyleCnt="3" custScaleY="100926" custLinFactNeighborY="705">
        <dgm:presLayoutVars>
          <dgm:chMax val="0"/>
          <dgm:bulletEnabled val="1"/>
        </dgm:presLayoutVars>
      </dgm:prSet>
      <dgm:spPr/>
    </dgm:pt>
    <dgm:pt modelId="{49128F45-96F7-4405-A28C-50D0FDCD6AE2}" type="pres">
      <dgm:prSet presAssocID="{3A4ED8F0-6D93-475D-A7AB-2D9C16C0BFAF}" presName="childText" presStyleLbl="revTx" presStyleIdx="0" presStyleCnt="3" custLinFactNeighborY="6876">
        <dgm:presLayoutVars>
          <dgm:bulletEnabled val="1"/>
        </dgm:presLayoutVars>
      </dgm:prSet>
      <dgm:spPr/>
    </dgm:pt>
    <dgm:pt modelId="{339039A3-DBE1-4C18-8498-D6C614CD01ED}" type="pres">
      <dgm:prSet presAssocID="{B5A265B3-E5F6-4868-A1D3-063BF96392E9}" presName="parentText" presStyleLbl="node1" presStyleIdx="1" presStyleCnt="3" custScaleY="66580" custLinFactNeighborY="9179">
        <dgm:presLayoutVars>
          <dgm:chMax val="0"/>
          <dgm:bulletEnabled val="1"/>
        </dgm:presLayoutVars>
      </dgm:prSet>
      <dgm:spPr/>
    </dgm:pt>
    <dgm:pt modelId="{CBC32B69-C87E-4B17-AD03-E2EFC3C124BC}" type="pres">
      <dgm:prSet presAssocID="{B5A265B3-E5F6-4868-A1D3-063BF96392E9}" presName="childText" presStyleLbl="revTx" presStyleIdx="1" presStyleCnt="3" custLinFactNeighborY="17259">
        <dgm:presLayoutVars>
          <dgm:bulletEnabled val="1"/>
        </dgm:presLayoutVars>
      </dgm:prSet>
      <dgm:spPr/>
    </dgm:pt>
    <dgm:pt modelId="{CC718BE6-E26D-4BE9-B7CB-AE5A2EBA32EF}" type="pres">
      <dgm:prSet presAssocID="{23824904-C45A-4FF7-A0F6-041DCE38EF33}" presName="parentText" presStyleLbl="node1" presStyleIdx="2" presStyleCnt="3" custScaleY="50492" custLinFactNeighborY="-12092">
        <dgm:presLayoutVars>
          <dgm:chMax val="0"/>
          <dgm:bulletEnabled val="1"/>
        </dgm:presLayoutVars>
      </dgm:prSet>
      <dgm:spPr/>
    </dgm:pt>
    <dgm:pt modelId="{DEEDA96A-CEBE-43E0-B1EA-5372BAE5E3C8}" type="pres">
      <dgm:prSet presAssocID="{23824904-C45A-4FF7-A0F6-041DCE38EF33}" presName="childText" presStyleLbl="revTx" presStyleIdx="2" presStyleCnt="3" custLinFactNeighborY="2008">
        <dgm:presLayoutVars>
          <dgm:bulletEnabled val="1"/>
        </dgm:presLayoutVars>
      </dgm:prSet>
      <dgm:spPr/>
    </dgm:pt>
  </dgm:ptLst>
  <dgm:cxnLst>
    <dgm:cxn modelId="{CA537A01-4042-49F2-B174-07DDCD27E5FD}" type="presOf" srcId="{3326B39F-D020-4E67-8583-DCA15EAE094B}" destId="{DEEDA96A-CEBE-43E0-B1EA-5372BAE5E3C8}" srcOrd="0" destOrd="1" presId="urn:microsoft.com/office/officeart/2005/8/layout/vList2"/>
    <dgm:cxn modelId="{CF91D532-A2E8-4C62-B03E-780B97B0F0E0}" type="presOf" srcId="{23824904-C45A-4FF7-A0F6-041DCE38EF33}" destId="{CC718BE6-E26D-4BE9-B7CB-AE5A2EBA32EF}" srcOrd="0" destOrd="0" presId="urn:microsoft.com/office/officeart/2005/8/layout/vList2"/>
    <dgm:cxn modelId="{5A488939-4249-4AC4-8B5B-6B7DED75570D}" type="presOf" srcId="{31BB4407-3456-4109-AF50-9ECFBF6632E5}" destId="{CBC32B69-C87E-4B17-AD03-E2EFC3C124BC}" srcOrd="0" destOrd="1" presId="urn:microsoft.com/office/officeart/2005/8/layout/vList2"/>
    <dgm:cxn modelId="{DF11AD3A-4422-4732-B2FE-A6FF17A1189D}" srcId="{642ABE0C-51A6-4AD8-8845-8C351AEFC7D7}" destId="{3A4ED8F0-6D93-475D-A7AB-2D9C16C0BFAF}" srcOrd="0" destOrd="0" parTransId="{F49F5AE4-1965-49DE-A641-3ED6C2C688E5}" sibTransId="{939C12A2-3E38-4311-83C2-17C6603F0BBA}"/>
    <dgm:cxn modelId="{E4338946-39CD-477D-8A56-52BAD2897278}" type="presOf" srcId="{9171CB90-4E64-4B9F-9A51-AB9EECEA5F4E}" destId="{DEEDA96A-CEBE-43E0-B1EA-5372BAE5E3C8}" srcOrd="0" destOrd="0" presId="urn:microsoft.com/office/officeart/2005/8/layout/vList2"/>
    <dgm:cxn modelId="{9E95AB6C-6F8E-4176-A533-72E065311E46}" srcId="{23824904-C45A-4FF7-A0F6-041DCE38EF33}" destId="{9171CB90-4E64-4B9F-9A51-AB9EECEA5F4E}" srcOrd="0" destOrd="0" parTransId="{FC8D0E0E-36AC-46BF-993C-3B907DD090CD}" sibTransId="{0D197919-280C-427D-9F90-74271F6DC903}"/>
    <dgm:cxn modelId="{33FDF24E-2551-4DB9-8588-220FD6791B7B}" srcId="{B5A265B3-E5F6-4868-A1D3-063BF96392E9}" destId="{C4F886E5-2361-4186-8FA7-BC5E8603B396}" srcOrd="0" destOrd="0" parTransId="{F55237AB-46A3-4490-BE00-122482B9BD7C}" sibTransId="{7140AD61-F606-4CE0-ABC6-4F4FBFF5C130}"/>
    <dgm:cxn modelId="{C8E77E7E-A9AD-44F1-88A6-578F435B6E7B}" type="presOf" srcId="{B5A265B3-E5F6-4868-A1D3-063BF96392E9}" destId="{339039A3-DBE1-4C18-8498-D6C614CD01ED}" srcOrd="0" destOrd="0" presId="urn:microsoft.com/office/officeart/2005/8/layout/vList2"/>
    <dgm:cxn modelId="{B2D6DCAE-58EC-4F1D-98D1-8D78D75ED891}" srcId="{B5A265B3-E5F6-4868-A1D3-063BF96392E9}" destId="{54207972-B66B-484B-9E8B-730B1DB26E2C}" srcOrd="2" destOrd="0" parTransId="{CE6B79AA-682F-4CC8-A651-29D4961BB4A9}" sibTransId="{87ED14A8-E971-4782-B3AC-A77D48706F2C}"/>
    <dgm:cxn modelId="{697446B7-F037-43D0-91AA-47DE4E6C41D6}" type="presOf" srcId="{2F93A6CB-B9B6-45FF-BD0D-BFC3B032566E}" destId="{49128F45-96F7-4405-A28C-50D0FDCD6AE2}" srcOrd="0" destOrd="0" presId="urn:microsoft.com/office/officeart/2005/8/layout/vList2"/>
    <dgm:cxn modelId="{89074BB7-9E58-443D-99EB-DE05F58C140B}" srcId="{642ABE0C-51A6-4AD8-8845-8C351AEFC7D7}" destId="{23824904-C45A-4FF7-A0F6-041DCE38EF33}" srcOrd="2" destOrd="0" parTransId="{2B5B381F-1BE6-485D-91E2-0989CF1B005A}" sibTransId="{07922AE5-38F1-4E5A-AE8C-7E19E5CBB865}"/>
    <dgm:cxn modelId="{F7F3CFB9-EBD0-4A84-A56F-55E679829DE4}" type="presOf" srcId="{642ABE0C-51A6-4AD8-8845-8C351AEFC7D7}" destId="{90B7DF97-620C-445C-9F2A-0005DF5264E2}" srcOrd="0" destOrd="0" presId="urn:microsoft.com/office/officeart/2005/8/layout/vList2"/>
    <dgm:cxn modelId="{102DA8BD-F20B-4E49-9856-57F46713686B}" type="presOf" srcId="{54207972-B66B-484B-9E8B-730B1DB26E2C}" destId="{CBC32B69-C87E-4B17-AD03-E2EFC3C124BC}" srcOrd="0" destOrd="2" presId="urn:microsoft.com/office/officeart/2005/8/layout/vList2"/>
    <dgm:cxn modelId="{E8C427D1-EEF7-4EFB-9860-284A1C611275}" srcId="{B5A265B3-E5F6-4868-A1D3-063BF96392E9}" destId="{31BB4407-3456-4109-AF50-9ECFBF6632E5}" srcOrd="1" destOrd="0" parTransId="{B2D2627A-AC2F-4E7B-991D-80A5C72F2B59}" sibTransId="{B579F38B-0294-40BD-802A-D7F953D53374}"/>
    <dgm:cxn modelId="{778BC1D4-E6F7-4DD7-B137-163163449BE2}" srcId="{642ABE0C-51A6-4AD8-8845-8C351AEFC7D7}" destId="{B5A265B3-E5F6-4868-A1D3-063BF96392E9}" srcOrd="1" destOrd="0" parTransId="{E5F1B8F5-3A6A-45F8-9FF3-DDEF04B50827}" sibTransId="{D4911929-E256-4934-A43F-A2D45632A2D6}"/>
    <dgm:cxn modelId="{8EAB43D8-A156-40B4-B505-5EB5D685C1DC}" srcId="{3A4ED8F0-6D93-475D-A7AB-2D9C16C0BFAF}" destId="{2F93A6CB-B9B6-45FF-BD0D-BFC3B032566E}" srcOrd="0" destOrd="0" parTransId="{96E0B167-5756-4C7F-A67C-9B644A88B4A8}" sibTransId="{57CFC4BA-25F4-4EBB-B5CF-C7CFFD70DE2C}"/>
    <dgm:cxn modelId="{B0DA5DE4-F57A-4727-BD16-DA3E3B5367A1}" type="presOf" srcId="{3A4ED8F0-6D93-475D-A7AB-2D9C16C0BFAF}" destId="{8148BD98-3485-4C92-886C-2AA19B565185}" srcOrd="0" destOrd="0" presId="urn:microsoft.com/office/officeart/2005/8/layout/vList2"/>
    <dgm:cxn modelId="{9BC20CF6-22C4-4AAB-B9DE-FEBE5B6CA3C9}" type="presOf" srcId="{C4F886E5-2361-4186-8FA7-BC5E8603B396}" destId="{CBC32B69-C87E-4B17-AD03-E2EFC3C124BC}" srcOrd="0" destOrd="0" presId="urn:microsoft.com/office/officeart/2005/8/layout/vList2"/>
    <dgm:cxn modelId="{DAC763FA-9855-4FC7-B390-39785D9095F0}" srcId="{23824904-C45A-4FF7-A0F6-041DCE38EF33}" destId="{3326B39F-D020-4E67-8583-DCA15EAE094B}" srcOrd="1" destOrd="0" parTransId="{AEE0B843-D030-43AF-9C14-ADC8253EBAEF}" sibTransId="{4FC549FE-0091-48C3-A89C-5769B919A80A}"/>
    <dgm:cxn modelId="{524AE30F-CAD6-4AD7-9733-A078A728E90C}" type="presParOf" srcId="{90B7DF97-620C-445C-9F2A-0005DF5264E2}" destId="{8148BD98-3485-4C92-886C-2AA19B565185}" srcOrd="0" destOrd="0" presId="urn:microsoft.com/office/officeart/2005/8/layout/vList2"/>
    <dgm:cxn modelId="{1C124F0B-8D3B-4AE6-B38D-B0AE213357D7}" type="presParOf" srcId="{90B7DF97-620C-445C-9F2A-0005DF5264E2}" destId="{49128F45-96F7-4405-A28C-50D0FDCD6AE2}" srcOrd="1" destOrd="0" presId="urn:microsoft.com/office/officeart/2005/8/layout/vList2"/>
    <dgm:cxn modelId="{FB0BF62E-D6C2-4E51-B526-85B358870618}" type="presParOf" srcId="{90B7DF97-620C-445C-9F2A-0005DF5264E2}" destId="{339039A3-DBE1-4C18-8498-D6C614CD01ED}" srcOrd="2" destOrd="0" presId="urn:microsoft.com/office/officeart/2005/8/layout/vList2"/>
    <dgm:cxn modelId="{D60B9B04-E506-439A-9E7D-551A6EA55E1E}" type="presParOf" srcId="{90B7DF97-620C-445C-9F2A-0005DF5264E2}" destId="{CBC32B69-C87E-4B17-AD03-E2EFC3C124BC}" srcOrd="3" destOrd="0" presId="urn:microsoft.com/office/officeart/2005/8/layout/vList2"/>
    <dgm:cxn modelId="{5BEE83C4-4A77-4D87-8174-5995D6BBC31F}" type="presParOf" srcId="{90B7DF97-620C-445C-9F2A-0005DF5264E2}" destId="{CC718BE6-E26D-4BE9-B7CB-AE5A2EBA32EF}" srcOrd="4" destOrd="0" presId="urn:microsoft.com/office/officeart/2005/8/layout/vList2"/>
    <dgm:cxn modelId="{74688B94-EED1-45FC-8681-B3131547D344}" type="presParOf" srcId="{90B7DF97-620C-445C-9F2A-0005DF5264E2}" destId="{DEEDA96A-CEBE-43E0-B1EA-5372BAE5E3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058D90-CFEF-4607-8E2D-AB8D9CD4333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7C5969-636B-40DB-85DE-C5AF12378A5D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800" dirty="0">
              <a:latin typeface="+mj-lt"/>
              <a:ea typeface="+mj-lt"/>
              <a:cs typeface="+mj-lt"/>
            </a:rPr>
            <a:t>F. Other Direct Costs</a:t>
          </a:r>
          <a:endParaRPr lang="en-US" sz="2800" dirty="0">
            <a:solidFill>
              <a:srgbClr val="010000"/>
            </a:solidFill>
            <a:latin typeface="+mj-lt"/>
            <a:ea typeface="+mj-lt"/>
            <a:cs typeface="+mj-lt"/>
          </a:endParaRPr>
        </a:p>
      </dgm:t>
    </dgm:pt>
    <dgm:pt modelId="{207F7CC8-233D-4268-A990-59425D2B01C7}" type="parTrans" cxnId="{D4A612ED-AA5B-41A4-A078-F4EA5CB764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C40B14-0220-46E9-8F36-7C2236745F37}" type="sibTrans" cxnId="{D4A612ED-AA5B-41A4-A078-F4EA5CB764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6173DF-5F06-4B2A-8311-414B44D477C7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Materials and Supplies</a:t>
          </a:r>
        </a:p>
      </dgm:t>
    </dgm:pt>
    <dgm:pt modelId="{B8DC2DF8-FB64-4457-9AEA-38F2A1C23759}" type="parTrans" cxnId="{AC63DAEE-38E1-45AD-A614-D1BABE3AA34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A4BA9E7-73F9-492B-93AC-D1BA9901A3E5}" type="sibTrans" cxnId="{AC63DAEE-38E1-45AD-A614-D1BABE3AA34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C2D92A-9DF3-4C83-8465-AC902A7E58C0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800" dirty="0">
              <a:latin typeface="+mj-lt"/>
              <a:ea typeface="+mj-lt"/>
              <a:cs typeface="+mj-lt"/>
            </a:rPr>
            <a:t>G. Direct Costs</a:t>
          </a:r>
          <a:endParaRPr lang="en-US" sz="2800" dirty="0">
            <a:latin typeface="+mj-lt"/>
          </a:endParaRPr>
        </a:p>
      </dgm:t>
    </dgm:pt>
    <dgm:pt modelId="{62576F8E-DFAF-4489-936D-0EADCC68D027}" type="parTrans" cxnId="{A537DC7D-5EB3-436D-A580-568948E91A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959D394-1716-4498-9312-6537A5B63BFB}" type="sibTrans" cxnId="{A537DC7D-5EB3-436D-A580-568948E91A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4BD096-E91B-402C-B030-1951BFCC1D73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  <a:ea typeface="+mj-lt"/>
              <a:cs typeface="+mj-lt"/>
            </a:rPr>
            <a:t>System-generated (Total of A-F)</a:t>
          </a:r>
        </a:p>
      </dgm:t>
    </dgm:pt>
    <dgm:pt modelId="{A3CD127F-FA19-4270-A840-4FD6E1E17B07}" type="parTrans" cxnId="{BE01C481-DDE2-4F27-99AD-2C3FD260B9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5441AEC-2ACE-486A-91EC-BBE737970EB8}" type="sibTrans" cxnId="{BE01C481-DDE2-4F27-99AD-2C3FD260B9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72B94EF-5B6C-4518-87D3-01224F9D6801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Publication Costs</a:t>
          </a:r>
        </a:p>
      </dgm:t>
    </dgm:pt>
    <dgm:pt modelId="{D8AA95DA-6A40-47DC-9FB9-A3FC11029F2A}" type="parTrans" cxnId="{C11E1774-7B43-4599-9594-BAE8E74352F3}">
      <dgm:prSet/>
      <dgm:spPr/>
      <dgm:t>
        <a:bodyPr/>
        <a:lstStyle/>
        <a:p>
          <a:endParaRPr lang="en-US"/>
        </a:p>
      </dgm:t>
    </dgm:pt>
    <dgm:pt modelId="{1FBA47A3-8D74-444C-86BE-D3E170619120}" type="sibTrans" cxnId="{C11E1774-7B43-4599-9594-BAE8E74352F3}">
      <dgm:prSet/>
      <dgm:spPr/>
      <dgm:t>
        <a:bodyPr/>
        <a:lstStyle/>
        <a:p>
          <a:endParaRPr lang="en-US"/>
        </a:p>
      </dgm:t>
    </dgm:pt>
    <dgm:pt modelId="{2324DC33-006B-4E92-B22E-5FD816FAC379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Consultant Services</a:t>
          </a:r>
        </a:p>
      </dgm:t>
    </dgm:pt>
    <dgm:pt modelId="{A72DCA7B-80DE-4D22-9B20-4396F80A37F9}" type="parTrans" cxnId="{6BFBA943-0697-41EC-B4F8-A23741242471}">
      <dgm:prSet/>
      <dgm:spPr/>
      <dgm:t>
        <a:bodyPr/>
        <a:lstStyle/>
        <a:p>
          <a:endParaRPr lang="en-US"/>
        </a:p>
      </dgm:t>
    </dgm:pt>
    <dgm:pt modelId="{2396A33C-B58C-44B3-9E8A-AAD1D49DF66B}" type="sibTrans" cxnId="{6BFBA943-0697-41EC-B4F8-A23741242471}">
      <dgm:prSet/>
      <dgm:spPr/>
      <dgm:t>
        <a:bodyPr/>
        <a:lstStyle/>
        <a:p>
          <a:endParaRPr lang="en-US"/>
        </a:p>
      </dgm:t>
    </dgm:pt>
    <dgm:pt modelId="{172846C8-0C3B-4D75-A538-5558FBE90C67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Computer Services</a:t>
          </a:r>
        </a:p>
      </dgm:t>
    </dgm:pt>
    <dgm:pt modelId="{4D372223-9A98-40CD-8C82-357BAB5D083E}" type="parTrans" cxnId="{851EAAB0-E40B-4940-8B0E-7BBAAD640C90}">
      <dgm:prSet/>
      <dgm:spPr/>
      <dgm:t>
        <a:bodyPr/>
        <a:lstStyle/>
        <a:p>
          <a:endParaRPr lang="en-US"/>
        </a:p>
      </dgm:t>
    </dgm:pt>
    <dgm:pt modelId="{254EAA31-29B7-4794-972E-400956B575D4}" type="sibTrans" cxnId="{851EAAB0-E40B-4940-8B0E-7BBAAD640C90}">
      <dgm:prSet/>
      <dgm:spPr/>
      <dgm:t>
        <a:bodyPr/>
        <a:lstStyle/>
        <a:p>
          <a:endParaRPr lang="en-US"/>
        </a:p>
      </dgm:t>
    </dgm:pt>
    <dgm:pt modelId="{28D3A4AF-EF52-4DFF-8928-8C9143636B04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Patient Care Costs</a:t>
          </a:r>
        </a:p>
      </dgm:t>
    </dgm:pt>
    <dgm:pt modelId="{B5319570-3814-4519-985B-6CC624AA52D2}" type="parTrans" cxnId="{15DA71D4-6595-4232-90DA-F9A4763C8775}">
      <dgm:prSet/>
      <dgm:spPr/>
      <dgm:t>
        <a:bodyPr/>
        <a:lstStyle/>
        <a:p>
          <a:endParaRPr lang="en-US"/>
        </a:p>
      </dgm:t>
    </dgm:pt>
    <dgm:pt modelId="{569A8D6B-44B8-4372-A0D7-BFBA1A22744F}" type="sibTrans" cxnId="{15DA71D4-6595-4232-90DA-F9A4763C8775}">
      <dgm:prSet/>
      <dgm:spPr/>
      <dgm:t>
        <a:bodyPr/>
        <a:lstStyle/>
        <a:p>
          <a:endParaRPr lang="en-US"/>
        </a:p>
      </dgm:t>
    </dgm:pt>
    <dgm:pt modelId="{374915D1-22EC-44B9-8FAB-C3BA0871EF8B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Alterations &amp; Renovations (limited)</a:t>
          </a:r>
        </a:p>
      </dgm:t>
    </dgm:pt>
    <dgm:pt modelId="{95E4C2B0-FB22-46DF-9D80-B2583A662EC0}" type="parTrans" cxnId="{C1E052A7-6718-4A60-8AB7-F21027880935}">
      <dgm:prSet/>
      <dgm:spPr/>
      <dgm:t>
        <a:bodyPr/>
        <a:lstStyle/>
        <a:p>
          <a:endParaRPr lang="en-US"/>
        </a:p>
      </dgm:t>
    </dgm:pt>
    <dgm:pt modelId="{B88B283B-2445-4BC3-BDA2-E2C9388317D6}" type="sibTrans" cxnId="{C1E052A7-6718-4A60-8AB7-F21027880935}">
      <dgm:prSet/>
      <dgm:spPr/>
      <dgm:t>
        <a:bodyPr/>
        <a:lstStyle/>
        <a:p>
          <a:endParaRPr lang="en-US"/>
        </a:p>
      </dgm:t>
    </dgm:pt>
    <dgm:pt modelId="{DAB0FFA6-D18B-48FC-9446-A0FBC8E2414F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Subawards/ Consortium/Contractual Costs</a:t>
          </a:r>
        </a:p>
      </dgm:t>
    </dgm:pt>
    <dgm:pt modelId="{BBE15451-5D4A-4657-A5C1-E55E9BFCB7AC}" type="parTrans" cxnId="{9791BB09-2643-4597-BE61-A073EC8DA8DB}">
      <dgm:prSet/>
      <dgm:spPr/>
      <dgm:t>
        <a:bodyPr/>
        <a:lstStyle/>
        <a:p>
          <a:endParaRPr lang="en-US"/>
        </a:p>
      </dgm:t>
    </dgm:pt>
    <dgm:pt modelId="{60EE0A09-ACAB-47BC-9FCB-129AB3AD983F}" type="sibTrans" cxnId="{9791BB09-2643-4597-BE61-A073EC8DA8DB}">
      <dgm:prSet/>
      <dgm:spPr/>
      <dgm:t>
        <a:bodyPr/>
        <a:lstStyle/>
        <a:p>
          <a:endParaRPr lang="en-US"/>
        </a:p>
      </dgm:t>
    </dgm:pt>
    <dgm:pt modelId="{F2C4FF66-51D8-4EA5-A3AB-9738D368894D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Tuition </a:t>
          </a:r>
        </a:p>
      </dgm:t>
    </dgm:pt>
    <dgm:pt modelId="{9D51ED48-AAB2-4A14-8941-011DD3045C05}" type="parTrans" cxnId="{824CC856-156A-4A3F-8136-91CE34F662A5}">
      <dgm:prSet/>
      <dgm:spPr/>
      <dgm:t>
        <a:bodyPr/>
        <a:lstStyle/>
        <a:p>
          <a:endParaRPr lang="en-US"/>
        </a:p>
      </dgm:t>
    </dgm:pt>
    <dgm:pt modelId="{BEF43D45-8806-47F0-8EC0-727BF34DFF88}" type="sibTrans" cxnId="{824CC856-156A-4A3F-8136-91CE34F662A5}">
      <dgm:prSet/>
      <dgm:spPr/>
      <dgm:t>
        <a:bodyPr/>
        <a:lstStyle/>
        <a:p>
          <a:endParaRPr lang="en-US"/>
        </a:p>
      </dgm:t>
    </dgm:pt>
    <dgm:pt modelId="{9ABE506C-19DE-4E5A-8B2C-008D9F5098FF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Rental/ User Fees</a:t>
          </a:r>
        </a:p>
      </dgm:t>
    </dgm:pt>
    <dgm:pt modelId="{16788397-33F7-4924-A1E6-C0D01FFDC777}" type="parTrans" cxnId="{E5F8AD47-B4CE-4CEC-924F-1537D694FE10}">
      <dgm:prSet/>
      <dgm:spPr/>
      <dgm:t>
        <a:bodyPr/>
        <a:lstStyle/>
        <a:p>
          <a:endParaRPr lang="en-US"/>
        </a:p>
      </dgm:t>
    </dgm:pt>
    <dgm:pt modelId="{F1D0AAA7-2503-4249-8125-191426E42C48}" type="sibTrans" cxnId="{E5F8AD47-B4CE-4CEC-924F-1537D694FE10}">
      <dgm:prSet/>
      <dgm:spPr/>
      <dgm:t>
        <a:bodyPr/>
        <a:lstStyle/>
        <a:p>
          <a:endParaRPr lang="en-US"/>
        </a:p>
      </dgm:t>
    </dgm:pt>
    <dgm:pt modelId="{65F46940-E68A-473D-AF57-794811EF5412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 Animal Care Costs</a:t>
          </a:r>
        </a:p>
      </dgm:t>
    </dgm:pt>
    <dgm:pt modelId="{A621AE9F-C2D4-4910-985A-D79804B72E97}" type="parTrans" cxnId="{7FE2B001-1A1D-41E1-9A6A-859458537BAD}">
      <dgm:prSet/>
      <dgm:spPr/>
      <dgm:t>
        <a:bodyPr/>
        <a:lstStyle/>
        <a:p>
          <a:endParaRPr lang="en-US"/>
        </a:p>
      </dgm:t>
    </dgm:pt>
    <dgm:pt modelId="{72AAED61-895B-416B-9B08-7459E745CB4F}" type="sibTrans" cxnId="{7FE2B001-1A1D-41E1-9A6A-859458537BAD}">
      <dgm:prSet/>
      <dgm:spPr/>
      <dgm:t>
        <a:bodyPr/>
        <a:lstStyle/>
        <a:p>
          <a:endParaRPr lang="en-US"/>
        </a:p>
      </dgm:t>
    </dgm:pt>
    <dgm:pt modelId="{1BA19F96-3FC6-4716-9588-30D3CC9B1357}" type="pres">
      <dgm:prSet presAssocID="{02058D90-CFEF-4607-8E2D-AB8D9CD43339}" presName="linear" presStyleCnt="0">
        <dgm:presLayoutVars>
          <dgm:animLvl val="lvl"/>
          <dgm:resizeHandles val="exact"/>
        </dgm:presLayoutVars>
      </dgm:prSet>
      <dgm:spPr/>
    </dgm:pt>
    <dgm:pt modelId="{8D0E6D60-E6BE-479F-8558-7252D92AB145}" type="pres">
      <dgm:prSet presAssocID="{987C5969-636B-40DB-85DE-C5AF12378A5D}" presName="parentText" presStyleLbl="node1" presStyleIdx="0" presStyleCnt="2" custScaleY="87990" custLinFactNeighborY="-286">
        <dgm:presLayoutVars>
          <dgm:chMax val="0"/>
          <dgm:bulletEnabled val="1"/>
        </dgm:presLayoutVars>
      </dgm:prSet>
      <dgm:spPr/>
    </dgm:pt>
    <dgm:pt modelId="{242B29A7-C18C-4871-97B5-234AFFC26A42}" type="pres">
      <dgm:prSet presAssocID="{987C5969-636B-40DB-85DE-C5AF12378A5D}" presName="childText" presStyleLbl="revTx" presStyleIdx="0" presStyleCnt="2">
        <dgm:presLayoutVars>
          <dgm:bulletEnabled val="1"/>
        </dgm:presLayoutVars>
      </dgm:prSet>
      <dgm:spPr/>
    </dgm:pt>
    <dgm:pt modelId="{28C550E0-D991-490F-9585-6644E56B5221}" type="pres">
      <dgm:prSet presAssocID="{55C2D92A-9DF3-4C83-8465-AC902A7E58C0}" presName="parentText" presStyleLbl="node1" presStyleIdx="1" presStyleCnt="2" custScaleY="95579" custLinFactNeighborY="4597">
        <dgm:presLayoutVars>
          <dgm:chMax val="0"/>
          <dgm:bulletEnabled val="1"/>
        </dgm:presLayoutVars>
      </dgm:prSet>
      <dgm:spPr/>
    </dgm:pt>
    <dgm:pt modelId="{780F5406-AA89-470F-8D11-BE7084C2A01E}" type="pres">
      <dgm:prSet presAssocID="{55C2D92A-9DF3-4C83-8465-AC902A7E58C0}" presName="childText" presStyleLbl="revTx" presStyleIdx="1" presStyleCnt="2" custLinFactNeighborY="1565">
        <dgm:presLayoutVars>
          <dgm:bulletEnabled val="1"/>
        </dgm:presLayoutVars>
      </dgm:prSet>
      <dgm:spPr/>
    </dgm:pt>
  </dgm:ptLst>
  <dgm:cxnLst>
    <dgm:cxn modelId="{7FE2B001-1A1D-41E1-9A6A-859458537BAD}" srcId="{987C5969-636B-40DB-85DE-C5AF12378A5D}" destId="{65F46940-E68A-473D-AF57-794811EF5412}" srcOrd="9" destOrd="0" parTransId="{A621AE9F-C2D4-4910-985A-D79804B72E97}" sibTransId="{72AAED61-895B-416B-9B08-7459E745CB4F}"/>
    <dgm:cxn modelId="{9791BB09-2643-4597-BE61-A073EC8DA8DB}" srcId="{987C5969-636B-40DB-85DE-C5AF12378A5D}" destId="{DAB0FFA6-D18B-48FC-9446-A0FBC8E2414F}" srcOrd="4" destOrd="0" parTransId="{BBE15451-5D4A-4657-A5C1-E55E9BFCB7AC}" sibTransId="{60EE0A09-ACAB-47BC-9FCB-129AB3AD983F}"/>
    <dgm:cxn modelId="{E9B05824-7D9C-4A5D-BED5-F4006F298475}" type="presOf" srcId="{28D3A4AF-EF52-4DFF-8928-8C9143636B04}" destId="{242B29A7-C18C-4871-97B5-234AFFC26A42}" srcOrd="0" destOrd="8" presId="urn:microsoft.com/office/officeart/2005/8/layout/vList2"/>
    <dgm:cxn modelId="{B355CD3B-1722-427F-A61C-7F863A55D28E}" type="presOf" srcId="{55C2D92A-9DF3-4C83-8465-AC902A7E58C0}" destId="{28C550E0-D991-490F-9585-6644E56B5221}" srcOrd="0" destOrd="0" presId="urn:microsoft.com/office/officeart/2005/8/layout/vList2"/>
    <dgm:cxn modelId="{6BFBA943-0697-41EC-B4F8-A23741242471}" srcId="{987C5969-636B-40DB-85DE-C5AF12378A5D}" destId="{2324DC33-006B-4E92-B22E-5FD816FAC379}" srcOrd="2" destOrd="0" parTransId="{A72DCA7B-80DE-4D22-9B20-4396F80A37F9}" sibTransId="{2396A33C-B58C-44B3-9E8A-AAD1D49DF66B}"/>
    <dgm:cxn modelId="{E8BC1865-3384-4090-B143-894F6B6C6BFF}" type="presOf" srcId="{65F46940-E68A-473D-AF57-794811EF5412}" destId="{242B29A7-C18C-4871-97B5-234AFFC26A42}" srcOrd="0" destOrd="9" presId="urn:microsoft.com/office/officeart/2005/8/layout/vList2"/>
    <dgm:cxn modelId="{E5F8AD47-B4CE-4CEC-924F-1537D694FE10}" srcId="{987C5969-636B-40DB-85DE-C5AF12378A5D}" destId="{9ABE506C-19DE-4E5A-8B2C-008D9F5098FF}" srcOrd="5" destOrd="0" parTransId="{16788397-33F7-4924-A1E6-C0D01FFDC777}" sibTransId="{F1D0AAA7-2503-4249-8125-191426E42C48}"/>
    <dgm:cxn modelId="{C11E1774-7B43-4599-9594-BAE8E74352F3}" srcId="{987C5969-636B-40DB-85DE-C5AF12378A5D}" destId="{472B94EF-5B6C-4518-87D3-01224F9D6801}" srcOrd="1" destOrd="0" parTransId="{D8AA95DA-6A40-47DC-9FB9-A3FC11029F2A}" sibTransId="{1FBA47A3-8D74-444C-86BE-D3E170619120}"/>
    <dgm:cxn modelId="{824CC856-156A-4A3F-8136-91CE34F662A5}" srcId="{987C5969-636B-40DB-85DE-C5AF12378A5D}" destId="{F2C4FF66-51D8-4EA5-A3AB-9738D368894D}" srcOrd="7" destOrd="0" parTransId="{9D51ED48-AAB2-4A14-8941-011DD3045C05}" sibTransId="{BEF43D45-8806-47F0-8EC0-727BF34DFF88}"/>
    <dgm:cxn modelId="{A537DC7D-5EB3-436D-A580-568948E91A6F}" srcId="{02058D90-CFEF-4607-8E2D-AB8D9CD43339}" destId="{55C2D92A-9DF3-4C83-8465-AC902A7E58C0}" srcOrd="1" destOrd="0" parTransId="{62576F8E-DFAF-4489-936D-0EADCC68D027}" sibTransId="{4959D394-1716-4498-9312-6537A5B63BFB}"/>
    <dgm:cxn modelId="{BE01C481-DDE2-4F27-99AD-2C3FD260B984}" srcId="{55C2D92A-9DF3-4C83-8465-AC902A7E58C0}" destId="{614BD096-E91B-402C-B030-1951BFCC1D73}" srcOrd="0" destOrd="0" parTransId="{A3CD127F-FA19-4270-A840-4FD6E1E17B07}" sibTransId="{F5441AEC-2ACE-486A-91EC-BBE737970EB8}"/>
    <dgm:cxn modelId="{9030B987-51D6-421F-8298-E14B94AE624A}" type="presOf" srcId="{374915D1-22EC-44B9-8FAB-C3BA0871EF8B}" destId="{242B29A7-C18C-4871-97B5-234AFFC26A42}" srcOrd="0" destOrd="6" presId="urn:microsoft.com/office/officeart/2005/8/layout/vList2"/>
    <dgm:cxn modelId="{A15D6699-9B8A-4E50-B038-09ADAC2F16BD}" type="presOf" srcId="{614BD096-E91B-402C-B030-1951BFCC1D73}" destId="{780F5406-AA89-470F-8D11-BE7084C2A01E}" srcOrd="0" destOrd="0" presId="urn:microsoft.com/office/officeart/2005/8/layout/vList2"/>
    <dgm:cxn modelId="{C1E052A7-6718-4A60-8AB7-F21027880935}" srcId="{987C5969-636B-40DB-85DE-C5AF12378A5D}" destId="{374915D1-22EC-44B9-8FAB-C3BA0871EF8B}" srcOrd="6" destOrd="0" parTransId="{95E4C2B0-FB22-46DF-9D80-B2583A662EC0}" sibTransId="{B88B283B-2445-4BC3-BDA2-E2C9388317D6}"/>
    <dgm:cxn modelId="{D5165EAB-8474-40B9-A0DD-AEC90538B227}" type="presOf" srcId="{472B94EF-5B6C-4518-87D3-01224F9D6801}" destId="{242B29A7-C18C-4871-97B5-234AFFC26A42}" srcOrd="0" destOrd="1" presId="urn:microsoft.com/office/officeart/2005/8/layout/vList2"/>
    <dgm:cxn modelId="{A185F2AD-53A2-40B5-A1A9-E555E1931B26}" type="presOf" srcId="{2324DC33-006B-4E92-B22E-5FD816FAC379}" destId="{242B29A7-C18C-4871-97B5-234AFFC26A42}" srcOrd="0" destOrd="2" presId="urn:microsoft.com/office/officeart/2005/8/layout/vList2"/>
    <dgm:cxn modelId="{851EAAB0-E40B-4940-8B0E-7BBAAD640C90}" srcId="{987C5969-636B-40DB-85DE-C5AF12378A5D}" destId="{172846C8-0C3B-4D75-A538-5558FBE90C67}" srcOrd="3" destOrd="0" parTransId="{4D372223-9A98-40CD-8C82-357BAB5D083E}" sibTransId="{254EAA31-29B7-4794-972E-400956B575D4}"/>
    <dgm:cxn modelId="{0F594FB1-7357-4327-943C-8238F99C8A2E}" type="presOf" srcId="{987C5969-636B-40DB-85DE-C5AF12378A5D}" destId="{8D0E6D60-E6BE-479F-8558-7252D92AB145}" srcOrd="0" destOrd="0" presId="urn:microsoft.com/office/officeart/2005/8/layout/vList2"/>
    <dgm:cxn modelId="{184019C0-5E65-4A17-B636-0C9BBF2ED469}" type="presOf" srcId="{DAB0FFA6-D18B-48FC-9446-A0FBC8E2414F}" destId="{242B29A7-C18C-4871-97B5-234AFFC26A42}" srcOrd="0" destOrd="4" presId="urn:microsoft.com/office/officeart/2005/8/layout/vList2"/>
    <dgm:cxn modelId="{15DA71D4-6595-4232-90DA-F9A4763C8775}" srcId="{987C5969-636B-40DB-85DE-C5AF12378A5D}" destId="{28D3A4AF-EF52-4DFF-8928-8C9143636B04}" srcOrd="8" destOrd="0" parTransId="{B5319570-3814-4519-985B-6CC624AA52D2}" sibTransId="{569A8D6B-44B8-4372-A0D7-BFBA1A22744F}"/>
    <dgm:cxn modelId="{371E4BD8-58E6-4217-B935-2901386441E8}" type="presOf" srcId="{F2C4FF66-51D8-4EA5-A3AB-9738D368894D}" destId="{242B29A7-C18C-4871-97B5-234AFFC26A42}" srcOrd="0" destOrd="7" presId="urn:microsoft.com/office/officeart/2005/8/layout/vList2"/>
    <dgm:cxn modelId="{C280F6D8-8A7D-4A58-A332-2FF9D24463B3}" type="presOf" srcId="{716173DF-5F06-4B2A-8311-414B44D477C7}" destId="{242B29A7-C18C-4871-97B5-234AFFC26A42}" srcOrd="0" destOrd="0" presId="urn:microsoft.com/office/officeart/2005/8/layout/vList2"/>
    <dgm:cxn modelId="{38F53CDD-CDF6-434E-8493-6C7093820F59}" type="presOf" srcId="{02058D90-CFEF-4607-8E2D-AB8D9CD43339}" destId="{1BA19F96-3FC6-4716-9588-30D3CC9B1357}" srcOrd="0" destOrd="0" presId="urn:microsoft.com/office/officeart/2005/8/layout/vList2"/>
    <dgm:cxn modelId="{7B2D15EC-9105-49A9-AF42-FDA29D03D28E}" type="presOf" srcId="{9ABE506C-19DE-4E5A-8B2C-008D9F5098FF}" destId="{242B29A7-C18C-4871-97B5-234AFFC26A42}" srcOrd="0" destOrd="5" presId="urn:microsoft.com/office/officeart/2005/8/layout/vList2"/>
    <dgm:cxn modelId="{D4A612ED-AA5B-41A4-A078-F4EA5CB764EE}" srcId="{02058D90-CFEF-4607-8E2D-AB8D9CD43339}" destId="{987C5969-636B-40DB-85DE-C5AF12378A5D}" srcOrd="0" destOrd="0" parTransId="{207F7CC8-233D-4268-A990-59425D2B01C7}" sibTransId="{E0C40B14-0220-46E9-8F36-7C2236745F37}"/>
    <dgm:cxn modelId="{AC63DAEE-38E1-45AD-A614-D1BABE3AA34D}" srcId="{987C5969-636B-40DB-85DE-C5AF12378A5D}" destId="{716173DF-5F06-4B2A-8311-414B44D477C7}" srcOrd="0" destOrd="0" parTransId="{B8DC2DF8-FB64-4457-9AEA-38F2A1C23759}" sibTransId="{1A4BA9E7-73F9-492B-93AC-D1BA9901A3E5}"/>
    <dgm:cxn modelId="{B23F98EF-5515-46E0-903E-13D677BC90BF}" type="presOf" srcId="{172846C8-0C3B-4D75-A538-5558FBE90C67}" destId="{242B29A7-C18C-4871-97B5-234AFFC26A42}" srcOrd="0" destOrd="3" presId="urn:microsoft.com/office/officeart/2005/8/layout/vList2"/>
    <dgm:cxn modelId="{4456EA87-8ACE-4D91-91A9-1A7524BF26C8}" type="presParOf" srcId="{1BA19F96-3FC6-4716-9588-30D3CC9B1357}" destId="{8D0E6D60-E6BE-479F-8558-7252D92AB145}" srcOrd="0" destOrd="0" presId="urn:microsoft.com/office/officeart/2005/8/layout/vList2"/>
    <dgm:cxn modelId="{F3D6CEB4-2B1E-4555-9380-2AE3C42D2563}" type="presParOf" srcId="{1BA19F96-3FC6-4716-9588-30D3CC9B1357}" destId="{242B29A7-C18C-4871-97B5-234AFFC26A42}" srcOrd="1" destOrd="0" presId="urn:microsoft.com/office/officeart/2005/8/layout/vList2"/>
    <dgm:cxn modelId="{DF4D5CDA-777E-4A44-A6E0-56AF963E6B63}" type="presParOf" srcId="{1BA19F96-3FC6-4716-9588-30D3CC9B1357}" destId="{28C550E0-D991-490F-9585-6644E56B5221}" srcOrd="2" destOrd="0" presId="urn:microsoft.com/office/officeart/2005/8/layout/vList2"/>
    <dgm:cxn modelId="{F64E4887-0241-4146-8872-C815A5EFA943}" type="presParOf" srcId="{1BA19F96-3FC6-4716-9588-30D3CC9B1357}" destId="{780F5406-AA89-470F-8D11-BE7084C2A0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824904-C45A-4FF7-A0F6-041DCE38EF33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>
              <a:latin typeface="+mj-lt"/>
            </a:rPr>
            <a:t>J. Fee- Only Applicable to SBIR STTR</a:t>
          </a:r>
        </a:p>
      </dgm:t>
    </dgm:pt>
    <dgm:pt modelId="{2B5B381F-1BE6-485D-91E2-0989CF1B005A}" type="par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7922AE5-38F1-4E5A-AE8C-7E19E5CBB865}" type="sib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460C5FF-4635-463D-BDFF-002D30F92687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>
              <a:latin typeface="+mj-lt"/>
            </a:rPr>
            <a:t>K. Total Costs and Fee</a:t>
          </a:r>
        </a:p>
      </dgm:t>
    </dgm:pt>
    <dgm:pt modelId="{38F99E12-DDAA-4A43-8F8F-903931039DC1}" type="sibTrans" cxnId="{971BEC12-5025-4883-9D6F-B7C45B407939}">
      <dgm:prSet/>
      <dgm:spPr/>
      <dgm:t>
        <a:bodyPr/>
        <a:lstStyle/>
        <a:p>
          <a:endParaRPr lang="en-US"/>
        </a:p>
      </dgm:t>
    </dgm:pt>
    <dgm:pt modelId="{032D6C28-B7D3-4782-9577-58E18D870D17}" type="parTrans" cxnId="{971BEC12-5025-4883-9D6F-B7C45B407939}">
      <dgm:prSet/>
      <dgm:spPr/>
      <dgm:t>
        <a:bodyPr/>
        <a:lstStyle/>
        <a:p>
          <a:endParaRPr lang="en-US"/>
        </a:p>
      </dgm:t>
    </dgm:pt>
    <dgm:pt modelId="{181B0412-B460-48D8-BF23-E5A013A37D9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dirty="0">
              <a:latin typeface="+mj-lt"/>
            </a:rPr>
            <a:t>H. Indirect Costs</a:t>
          </a:r>
        </a:p>
      </dgm:t>
    </dgm:pt>
    <dgm:pt modelId="{B1E23BAC-A93F-48AE-8D27-2DBF880D1C83}" type="parTrans" cxnId="{9776A066-389D-4EC9-8557-03B1D2F30B15}">
      <dgm:prSet/>
      <dgm:spPr/>
      <dgm:t>
        <a:bodyPr/>
        <a:lstStyle/>
        <a:p>
          <a:endParaRPr lang="en-US"/>
        </a:p>
      </dgm:t>
    </dgm:pt>
    <dgm:pt modelId="{8C6296CA-146B-42AF-8510-9BF0A3604478}" type="sibTrans" cxnId="{9776A066-389D-4EC9-8557-03B1D2F30B15}">
      <dgm:prSet/>
      <dgm:spPr/>
      <dgm:t>
        <a:bodyPr/>
        <a:lstStyle/>
        <a:p>
          <a:endParaRPr lang="en-US"/>
        </a:p>
      </dgm:t>
    </dgm:pt>
    <dgm:pt modelId="{62C69E06-4080-4E2E-9DCF-7A7DEE705CCB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Must use Negotiated IDC Rate</a:t>
          </a:r>
        </a:p>
      </dgm:t>
    </dgm:pt>
    <dgm:pt modelId="{4C2307B8-3832-433F-A3C2-6BC51764DD1B}" type="parTrans" cxnId="{9FA3869E-8268-475F-9104-8C12AD116523}">
      <dgm:prSet/>
      <dgm:spPr/>
      <dgm:t>
        <a:bodyPr/>
        <a:lstStyle/>
        <a:p>
          <a:endParaRPr lang="en-US"/>
        </a:p>
      </dgm:t>
    </dgm:pt>
    <dgm:pt modelId="{2484CF18-627B-4369-8E84-72395CBF82FF}" type="sibTrans" cxnId="{9FA3869E-8268-475F-9104-8C12AD116523}">
      <dgm:prSet/>
      <dgm:spPr/>
      <dgm:t>
        <a:bodyPr/>
        <a:lstStyle/>
        <a:p>
          <a:endParaRPr lang="en-US"/>
        </a:p>
      </dgm:t>
    </dgm:pt>
    <dgm:pt modelId="{B5F89FFE-9797-4A3E-A540-6D9FCEACE3F2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Apply the IDC rate to the modified direct total costs (MDTC)</a:t>
          </a:r>
        </a:p>
      </dgm:t>
    </dgm:pt>
    <dgm:pt modelId="{AFE4B28C-CFEE-4C57-B528-0B554539D2FE}" type="parTrans" cxnId="{4CD2885F-48E8-40DC-B76F-09139B5EB075}">
      <dgm:prSet/>
      <dgm:spPr/>
      <dgm:t>
        <a:bodyPr/>
        <a:lstStyle/>
        <a:p>
          <a:endParaRPr lang="en-US"/>
        </a:p>
      </dgm:t>
    </dgm:pt>
    <dgm:pt modelId="{ACAC627C-2448-40C4-8F99-AA34DB030018}" type="sibTrans" cxnId="{4CD2885F-48E8-40DC-B76F-09139B5EB075}">
      <dgm:prSet/>
      <dgm:spPr/>
      <dgm:t>
        <a:bodyPr/>
        <a:lstStyle/>
        <a:p>
          <a:endParaRPr lang="en-US"/>
        </a:p>
      </dgm:t>
    </dgm:pt>
    <dgm:pt modelId="{86DEA0B6-742C-473F-8E16-4D8DCD3B4EE3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MDTC equals (=) Total direct costs minus (-) Equipment, Tuition, participant support and subcontract amount in excess of $25,000 </a:t>
          </a:r>
        </a:p>
      </dgm:t>
    </dgm:pt>
    <dgm:pt modelId="{8D217107-4095-456D-BE58-89F6CE9FCC55}" type="parTrans" cxnId="{B4BA22ED-2857-47AD-9611-AC184A89C458}">
      <dgm:prSet/>
      <dgm:spPr/>
      <dgm:t>
        <a:bodyPr/>
        <a:lstStyle/>
        <a:p>
          <a:endParaRPr lang="en-US"/>
        </a:p>
      </dgm:t>
    </dgm:pt>
    <dgm:pt modelId="{AE1C42BF-833E-44C9-AD34-6AD5F1470CDB}" type="sibTrans" cxnId="{B4BA22ED-2857-47AD-9611-AC184A89C458}">
      <dgm:prSet/>
      <dgm:spPr/>
      <dgm:t>
        <a:bodyPr/>
        <a:lstStyle/>
        <a:p>
          <a:endParaRPr lang="en-US"/>
        </a:p>
      </dgm:t>
    </dgm:pt>
    <dgm:pt modelId="{EAD623FA-58BA-476D-AAF1-F538F98306C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dirty="0">
              <a:latin typeface="+mj-lt"/>
            </a:rPr>
            <a:t>I. Total Direct and Indirect</a:t>
          </a:r>
        </a:p>
      </dgm:t>
    </dgm:pt>
    <dgm:pt modelId="{E4901929-901C-4602-9DBC-2DC657960DDD}" type="sib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5008C93-CADA-4929-A303-1A667C6D134D}" type="par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7714A755-0D3B-46AB-AF29-B570B263F625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System Generated (I +J) </a:t>
          </a:r>
        </a:p>
      </dgm:t>
    </dgm:pt>
    <dgm:pt modelId="{08ED1F46-134A-4961-B165-C85924F7EBC8}" type="parTrans" cxnId="{BED1EC0A-CC6C-45AB-9262-5F0326ECD904}">
      <dgm:prSet/>
      <dgm:spPr/>
      <dgm:t>
        <a:bodyPr/>
        <a:lstStyle/>
        <a:p>
          <a:endParaRPr lang="en-US"/>
        </a:p>
      </dgm:t>
    </dgm:pt>
    <dgm:pt modelId="{9453963A-5125-4752-BE3B-CD664A9E9F42}" type="sibTrans" cxnId="{BED1EC0A-CC6C-45AB-9262-5F0326ECD904}">
      <dgm:prSet/>
      <dgm:spPr/>
      <dgm:t>
        <a:bodyPr/>
        <a:lstStyle/>
        <a:p>
          <a:endParaRPr lang="en-US"/>
        </a:p>
      </dgm:t>
    </dgm:pt>
    <dgm:pt modelId="{54F0EA70-6372-40D1-95AC-A9C2463C4BCE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System-Generated (G + H)</a:t>
          </a:r>
        </a:p>
      </dgm:t>
    </dgm:pt>
    <dgm:pt modelId="{EFE7C851-7C73-4D49-AD75-E90EACB07004}" type="sibTrans" cxnId="{EE8A1428-DEAB-42FA-AD31-54CEBCA20BDB}">
      <dgm:prSet/>
      <dgm:spPr/>
      <dgm:t>
        <a:bodyPr/>
        <a:lstStyle/>
        <a:p>
          <a:endParaRPr lang="en-US"/>
        </a:p>
      </dgm:t>
    </dgm:pt>
    <dgm:pt modelId="{C570A6E0-CB1B-4749-BE6E-7F45F2F2C2D6}" type="parTrans" cxnId="{EE8A1428-DEAB-42FA-AD31-54CEBCA20BDB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BE4BA549-777A-434E-9D0A-D8ECF09D97C6}" type="pres">
      <dgm:prSet presAssocID="{181B0412-B460-48D8-BF23-E5A013A37D92}" presName="parentText" presStyleLbl="node1" presStyleIdx="0" presStyleCnt="4" custScaleY="49320" custLinFactNeighborY="-39524">
        <dgm:presLayoutVars>
          <dgm:chMax val="0"/>
          <dgm:bulletEnabled val="1"/>
        </dgm:presLayoutVars>
      </dgm:prSet>
      <dgm:spPr/>
    </dgm:pt>
    <dgm:pt modelId="{F1CD434D-F505-46B6-BBE1-8534D4F95497}" type="pres">
      <dgm:prSet presAssocID="{181B0412-B460-48D8-BF23-E5A013A37D92}" presName="childText" presStyleLbl="revTx" presStyleIdx="0" presStyleCnt="3" custLinFactNeighborY="-49728">
        <dgm:presLayoutVars>
          <dgm:bulletEnabled val="1"/>
        </dgm:presLayoutVars>
      </dgm:prSet>
      <dgm:spPr/>
    </dgm:pt>
    <dgm:pt modelId="{0031E94D-1365-4A8D-A6AA-8F90543B64E2}" type="pres">
      <dgm:prSet presAssocID="{EAD623FA-58BA-476D-AAF1-F538F98306CC}" presName="parentText" presStyleLbl="node1" presStyleIdx="1" presStyleCnt="4" custScaleY="44308" custLinFactNeighborY="-54571">
        <dgm:presLayoutVars>
          <dgm:chMax val="0"/>
          <dgm:bulletEnabled val="1"/>
        </dgm:presLayoutVars>
      </dgm:prSet>
      <dgm:spPr/>
    </dgm:pt>
    <dgm:pt modelId="{9AB53187-D3C6-4567-9C3B-80FB0EDC6918}" type="pres">
      <dgm:prSet presAssocID="{EAD623FA-58BA-476D-AAF1-F538F98306CC}" presName="childText" presStyleLbl="revTx" presStyleIdx="1" presStyleCnt="3" custScaleY="37459" custLinFactNeighborY="-46935">
        <dgm:presLayoutVars>
          <dgm:bulletEnabled val="1"/>
        </dgm:presLayoutVars>
      </dgm:prSet>
      <dgm:spPr/>
    </dgm:pt>
    <dgm:pt modelId="{CC718BE6-E26D-4BE9-B7CB-AE5A2EBA32EF}" type="pres">
      <dgm:prSet presAssocID="{23824904-C45A-4FF7-A0F6-041DCE38EF33}" presName="parentText" presStyleLbl="node1" presStyleIdx="2" presStyleCnt="4" custScaleY="42949" custLinFactY="-27076" custLinFactNeighborY="-100000">
        <dgm:presLayoutVars>
          <dgm:chMax val="0"/>
          <dgm:bulletEnabled val="1"/>
        </dgm:presLayoutVars>
      </dgm:prSet>
      <dgm:spPr/>
    </dgm:pt>
    <dgm:pt modelId="{8DAC26D7-A53F-4321-8ADF-3D9179072376}" type="pres">
      <dgm:prSet presAssocID="{07922AE5-38F1-4E5A-AE8C-7E19E5CBB865}" presName="spacer" presStyleCnt="0"/>
      <dgm:spPr/>
    </dgm:pt>
    <dgm:pt modelId="{D72D898D-2FA2-4E66-A4DA-C528B70791D5}" type="pres">
      <dgm:prSet presAssocID="{B460C5FF-4635-463D-BDFF-002D30F92687}" presName="parentText" presStyleLbl="node1" presStyleIdx="3" presStyleCnt="4" custScaleY="40670" custLinFactNeighborX="-1914" custLinFactNeighborY="-53670">
        <dgm:presLayoutVars>
          <dgm:chMax val="0"/>
          <dgm:bulletEnabled val="1"/>
        </dgm:presLayoutVars>
      </dgm:prSet>
      <dgm:spPr/>
    </dgm:pt>
    <dgm:pt modelId="{3B9954DC-6EC6-4355-A9F9-9B0B82DCDCAE}" type="pres">
      <dgm:prSet presAssocID="{B460C5FF-4635-463D-BDFF-002D30F92687}" presName="childText" presStyleLbl="revTx" presStyleIdx="2" presStyleCnt="3" custScaleY="45659" custLinFactNeighborY="-46255">
        <dgm:presLayoutVars>
          <dgm:bulletEnabled val="1"/>
        </dgm:presLayoutVars>
      </dgm:prSet>
      <dgm:spPr/>
    </dgm:pt>
  </dgm:ptLst>
  <dgm:cxnLst>
    <dgm:cxn modelId="{BED1EC0A-CC6C-45AB-9262-5F0326ECD904}" srcId="{B460C5FF-4635-463D-BDFF-002D30F92687}" destId="{7714A755-0D3B-46AB-AF29-B570B263F625}" srcOrd="0" destOrd="0" parTransId="{08ED1F46-134A-4961-B165-C85924F7EBC8}" sibTransId="{9453963A-5125-4752-BE3B-CD664A9E9F42}"/>
    <dgm:cxn modelId="{3E5D6E0E-7A58-4500-9B86-B0D6AE5B8F9C}" type="presOf" srcId="{23824904-C45A-4FF7-A0F6-041DCE38EF33}" destId="{CC718BE6-E26D-4BE9-B7CB-AE5A2EBA32EF}" srcOrd="0" destOrd="0" presId="urn:microsoft.com/office/officeart/2005/8/layout/vList2"/>
    <dgm:cxn modelId="{971BEC12-5025-4883-9D6F-B7C45B407939}" srcId="{642ABE0C-51A6-4AD8-8845-8C351AEFC7D7}" destId="{B460C5FF-4635-463D-BDFF-002D30F92687}" srcOrd="3" destOrd="0" parTransId="{032D6C28-B7D3-4782-9577-58E18D870D17}" sibTransId="{38F99E12-DDAA-4A43-8F8F-903931039DC1}"/>
    <dgm:cxn modelId="{43758E17-58D8-4DE3-8352-EB098F87C33F}" type="presOf" srcId="{86DEA0B6-742C-473F-8E16-4D8DCD3B4EE3}" destId="{F1CD434D-F505-46B6-BBE1-8534D4F95497}" srcOrd="0" destOrd="2" presId="urn:microsoft.com/office/officeart/2005/8/layout/vList2"/>
    <dgm:cxn modelId="{EE8A1428-DEAB-42FA-AD31-54CEBCA20BDB}" srcId="{EAD623FA-58BA-476D-AAF1-F538F98306CC}" destId="{54F0EA70-6372-40D1-95AC-A9C2463C4BCE}" srcOrd="0" destOrd="0" parTransId="{C570A6E0-CB1B-4749-BE6E-7F45F2F2C2D6}" sibTransId="{EFE7C851-7C73-4D49-AD75-E90EACB07004}"/>
    <dgm:cxn modelId="{AD77FC2E-57DE-4D22-95C0-428EE944BBB8}" type="presOf" srcId="{54F0EA70-6372-40D1-95AC-A9C2463C4BCE}" destId="{9AB53187-D3C6-4567-9C3B-80FB0EDC6918}" srcOrd="0" destOrd="0" presId="urn:microsoft.com/office/officeart/2005/8/layout/vList2"/>
    <dgm:cxn modelId="{EAE36632-4857-4B24-88C7-7D8EA9A73EBB}" type="presOf" srcId="{B5F89FFE-9797-4A3E-A540-6D9FCEACE3F2}" destId="{F1CD434D-F505-46B6-BBE1-8534D4F95497}" srcOrd="0" destOrd="1" presId="urn:microsoft.com/office/officeart/2005/8/layout/vList2"/>
    <dgm:cxn modelId="{4CD2885F-48E8-40DC-B76F-09139B5EB075}" srcId="{181B0412-B460-48D8-BF23-E5A013A37D92}" destId="{B5F89FFE-9797-4A3E-A540-6D9FCEACE3F2}" srcOrd="1" destOrd="0" parTransId="{AFE4B28C-CFEE-4C57-B528-0B554539D2FE}" sibTransId="{ACAC627C-2448-40C4-8F99-AA34DB030018}"/>
    <dgm:cxn modelId="{420C7343-8E33-484C-B755-18DC453DDB86}" srcId="{642ABE0C-51A6-4AD8-8845-8C351AEFC7D7}" destId="{EAD623FA-58BA-476D-AAF1-F538F98306CC}" srcOrd="1" destOrd="0" parTransId="{F5008C93-CADA-4929-A303-1A667C6D134D}" sibTransId="{E4901929-901C-4602-9DBC-2DC657960DDD}"/>
    <dgm:cxn modelId="{5E2C0244-B423-4778-86B4-AAFA0844D9A7}" type="presOf" srcId="{62C69E06-4080-4E2E-9DCF-7A7DEE705CCB}" destId="{F1CD434D-F505-46B6-BBE1-8534D4F95497}" srcOrd="0" destOrd="0" presId="urn:microsoft.com/office/officeart/2005/8/layout/vList2"/>
    <dgm:cxn modelId="{9776A066-389D-4EC9-8557-03B1D2F30B15}" srcId="{642ABE0C-51A6-4AD8-8845-8C351AEFC7D7}" destId="{181B0412-B460-48D8-BF23-E5A013A37D92}" srcOrd="0" destOrd="0" parTransId="{B1E23BAC-A93F-48AE-8D27-2DBF880D1C83}" sibTransId="{8C6296CA-146B-42AF-8510-9BF0A3604478}"/>
    <dgm:cxn modelId="{8E51E466-8B29-4657-A9FE-076657395BF4}" type="presOf" srcId="{EAD623FA-58BA-476D-AAF1-F538F98306CC}" destId="{0031E94D-1365-4A8D-A6AA-8F90543B64E2}" srcOrd="0" destOrd="0" presId="urn:microsoft.com/office/officeart/2005/8/layout/vList2"/>
    <dgm:cxn modelId="{9DFE3792-E2AE-4AD5-8988-43749CCF9549}" type="presOf" srcId="{181B0412-B460-48D8-BF23-E5A013A37D92}" destId="{BE4BA549-777A-434E-9D0A-D8ECF09D97C6}" srcOrd="0" destOrd="0" presId="urn:microsoft.com/office/officeart/2005/8/layout/vList2"/>
    <dgm:cxn modelId="{9FA3869E-8268-475F-9104-8C12AD116523}" srcId="{181B0412-B460-48D8-BF23-E5A013A37D92}" destId="{62C69E06-4080-4E2E-9DCF-7A7DEE705CCB}" srcOrd="0" destOrd="0" parTransId="{4C2307B8-3832-433F-A3C2-6BC51764DD1B}" sibTransId="{2484CF18-627B-4369-8E84-72395CBF82FF}"/>
    <dgm:cxn modelId="{0514C0B4-1B57-4F82-8080-E2DFD574287A}" type="presOf" srcId="{642ABE0C-51A6-4AD8-8845-8C351AEFC7D7}" destId="{90B7DF97-620C-445C-9F2A-0005DF5264E2}" srcOrd="0" destOrd="0" presId="urn:microsoft.com/office/officeart/2005/8/layout/vList2"/>
    <dgm:cxn modelId="{89074BB7-9E58-443D-99EB-DE05F58C140B}" srcId="{642ABE0C-51A6-4AD8-8845-8C351AEFC7D7}" destId="{23824904-C45A-4FF7-A0F6-041DCE38EF33}" srcOrd="2" destOrd="0" parTransId="{2B5B381F-1BE6-485D-91E2-0989CF1B005A}" sibTransId="{07922AE5-38F1-4E5A-AE8C-7E19E5CBB865}"/>
    <dgm:cxn modelId="{B4BA22ED-2857-47AD-9611-AC184A89C458}" srcId="{181B0412-B460-48D8-BF23-E5A013A37D92}" destId="{86DEA0B6-742C-473F-8E16-4D8DCD3B4EE3}" srcOrd="2" destOrd="0" parTransId="{8D217107-4095-456D-BE58-89F6CE9FCC55}" sibTransId="{AE1C42BF-833E-44C9-AD34-6AD5F1470CDB}"/>
    <dgm:cxn modelId="{7B9F2BEF-0557-4B32-87B9-9B98AAC4BA02}" type="presOf" srcId="{7714A755-0D3B-46AB-AF29-B570B263F625}" destId="{3B9954DC-6EC6-4355-A9F9-9B0B82DCDCAE}" srcOrd="0" destOrd="0" presId="urn:microsoft.com/office/officeart/2005/8/layout/vList2"/>
    <dgm:cxn modelId="{AA9238FA-965C-4A97-B09E-585A03B8D9AE}" type="presOf" srcId="{B460C5FF-4635-463D-BDFF-002D30F92687}" destId="{D72D898D-2FA2-4E66-A4DA-C528B70791D5}" srcOrd="0" destOrd="0" presId="urn:microsoft.com/office/officeart/2005/8/layout/vList2"/>
    <dgm:cxn modelId="{A4A39507-2DBA-4730-A6D9-9694F0C10AB9}" type="presParOf" srcId="{90B7DF97-620C-445C-9F2A-0005DF5264E2}" destId="{BE4BA549-777A-434E-9D0A-D8ECF09D97C6}" srcOrd="0" destOrd="0" presId="urn:microsoft.com/office/officeart/2005/8/layout/vList2"/>
    <dgm:cxn modelId="{9C1F5267-5ABF-4054-8598-0F7720F1CEE2}" type="presParOf" srcId="{90B7DF97-620C-445C-9F2A-0005DF5264E2}" destId="{F1CD434D-F505-46B6-BBE1-8534D4F95497}" srcOrd="1" destOrd="0" presId="urn:microsoft.com/office/officeart/2005/8/layout/vList2"/>
    <dgm:cxn modelId="{F2D98D6C-FAEE-48A7-B582-F69B0F9B3A83}" type="presParOf" srcId="{90B7DF97-620C-445C-9F2A-0005DF5264E2}" destId="{0031E94D-1365-4A8D-A6AA-8F90543B64E2}" srcOrd="2" destOrd="0" presId="urn:microsoft.com/office/officeart/2005/8/layout/vList2"/>
    <dgm:cxn modelId="{A03848DD-B463-4BEC-9202-17CF193021CC}" type="presParOf" srcId="{90B7DF97-620C-445C-9F2A-0005DF5264E2}" destId="{9AB53187-D3C6-4567-9C3B-80FB0EDC6918}" srcOrd="3" destOrd="0" presId="urn:microsoft.com/office/officeart/2005/8/layout/vList2"/>
    <dgm:cxn modelId="{C3C1462F-55E3-4DFB-A60E-4AA4F01F91A6}" type="presParOf" srcId="{90B7DF97-620C-445C-9F2A-0005DF5264E2}" destId="{CC718BE6-E26D-4BE9-B7CB-AE5A2EBA32EF}" srcOrd="4" destOrd="0" presId="urn:microsoft.com/office/officeart/2005/8/layout/vList2"/>
    <dgm:cxn modelId="{149F5ED6-9442-4848-94EA-3741DB68D843}" type="presParOf" srcId="{90B7DF97-620C-445C-9F2A-0005DF5264E2}" destId="{8DAC26D7-A53F-4321-8ADF-3D9179072376}" srcOrd="5" destOrd="0" presId="urn:microsoft.com/office/officeart/2005/8/layout/vList2"/>
    <dgm:cxn modelId="{9376E210-37E0-4259-8A32-8F910851EFE0}" type="presParOf" srcId="{90B7DF97-620C-445C-9F2A-0005DF5264E2}" destId="{D72D898D-2FA2-4E66-A4DA-C528B70791D5}" srcOrd="6" destOrd="0" presId="urn:microsoft.com/office/officeart/2005/8/layout/vList2"/>
    <dgm:cxn modelId="{E1251D7F-189C-428F-9BBA-3A55AACE4C21}" type="presParOf" srcId="{90B7DF97-620C-445C-9F2A-0005DF5264E2}" destId="{3B9954DC-6EC6-4355-A9F9-9B0B82DCDCA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04811FB-EA9C-4C53-986B-15F5493A156D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pPr rtl="0"/>
          <a:endParaRPr lang="en-US" sz="2400" dirty="0">
            <a:latin typeface="+mj-lt"/>
          </a:endParaRPr>
        </a:p>
        <a:p>
          <a:pPr rtl="0"/>
          <a:r>
            <a:rPr lang="en-US" sz="2400" dirty="0">
              <a:latin typeface="+mj-lt"/>
            </a:rPr>
            <a:t>	 </a:t>
          </a:r>
        </a:p>
      </dgm:t>
    </dgm:pt>
    <dgm:pt modelId="{36C130E6-FC12-4B96-A6F3-4805895E6296}" type="parTrans" cxnId="{A065B75E-EF01-48BB-8893-EB223D0E4E1A}">
      <dgm:prSet/>
      <dgm:spPr/>
      <dgm:t>
        <a:bodyPr/>
        <a:lstStyle/>
        <a:p>
          <a:endParaRPr lang="en-US"/>
        </a:p>
      </dgm:t>
    </dgm:pt>
    <dgm:pt modelId="{20CF2F6D-B19B-4370-98B1-D5DBD011A8DB}" type="sibTrans" cxnId="{A065B75E-EF01-48BB-8893-EB223D0E4E1A}">
      <dgm:prSet/>
      <dgm:spPr/>
      <dgm:t>
        <a:bodyPr/>
        <a:lstStyle/>
        <a:p>
          <a:endParaRPr lang="en-US"/>
        </a:p>
      </dgm:t>
    </dgm:pt>
    <dgm:pt modelId="{FC542D7D-B810-4A27-91EB-195E75550519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Project roles and responsibilities </a:t>
          </a:r>
        </a:p>
      </dgm:t>
    </dgm:pt>
    <dgm:pt modelId="{E775C190-C23F-448B-9768-61154FEEF6FF}" type="parTrans" cxnId="{759AAAC2-AD63-47D2-824E-AE0FA5A2578C}">
      <dgm:prSet/>
      <dgm:spPr/>
      <dgm:t>
        <a:bodyPr/>
        <a:lstStyle/>
        <a:p>
          <a:endParaRPr lang="en-US"/>
        </a:p>
      </dgm:t>
    </dgm:pt>
    <dgm:pt modelId="{AE6F0C69-C159-4DB9-95AB-3C0211B76395}" type="sibTrans" cxnId="{759AAAC2-AD63-47D2-824E-AE0FA5A2578C}">
      <dgm:prSet/>
      <dgm:spPr/>
      <dgm:t>
        <a:bodyPr/>
        <a:lstStyle/>
        <a:p>
          <a:endParaRPr lang="en-US"/>
        </a:p>
      </dgm:t>
    </dgm:pt>
    <dgm:pt modelId="{F8A447AF-167B-40F2-8DE8-351766CD57E4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Justifications for equipment purchases </a:t>
          </a:r>
        </a:p>
      </dgm:t>
    </dgm:pt>
    <dgm:pt modelId="{55FE19DD-01D5-4670-BD6A-CD12E023B788}" type="parTrans" cxnId="{8480F0E5-5AFD-48C1-AF6C-A110C7B9A91A}">
      <dgm:prSet/>
      <dgm:spPr/>
      <dgm:t>
        <a:bodyPr/>
        <a:lstStyle/>
        <a:p>
          <a:endParaRPr lang="en-US"/>
        </a:p>
      </dgm:t>
    </dgm:pt>
    <dgm:pt modelId="{90B2503B-8ADC-4298-922C-028E721CA703}" type="sibTrans" cxnId="{8480F0E5-5AFD-48C1-AF6C-A110C7B9A91A}">
      <dgm:prSet/>
      <dgm:spPr/>
      <dgm:t>
        <a:bodyPr/>
        <a:lstStyle/>
        <a:p>
          <a:endParaRPr lang="en-US"/>
        </a:p>
      </dgm:t>
    </dgm:pt>
    <dgm:pt modelId="{C9E5EF40-369A-4CE9-84DF-2C8ADFCD9550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Price quotes can be included to aid in the evaluation of equipment costs</a:t>
          </a:r>
        </a:p>
      </dgm:t>
    </dgm:pt>
    <dgm:pt modelId="{F49EAD04-C12B-4048-8E2B-95067C707DA8}" type="parTrans" cxnId="{942E2C14-DACA-47AF-90E7-54736E6E5A39}">
      <dgm:prSet/>
      <dgm:spPr/>
      <dgm:t>
        <a:bodyPr/>
        <a:lstStyle/>
        <a:p>
          <a:endParaRPr lang="en-US"/>
        </a:p>
      </dgm:t>
    </dgm:pt>
    <dgm:pt modelId="{458B9D1A-3730-4FE6-A4E4-83D4DCCE3DD6}" type="sibTrans" cxnId="{942E2C14-DACA-47AF-90E7-54736E6E5A39}">
      <dgm:prSet/>
      <dgm:spPr/>
      <dgm:t>
        <a:bodyPr/>
        <a:lstStyle/>
        <a:p>
          <a:endParaRPr lang="en-US"/>
        </a:p>
      </dgm:t>
    </dgm:pt>
    <dgm:pt modelId="{5881DF1F-B37C-4076-A08C-23AF67A53540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Travel- include destination, # traveling, and duration. Explain how travel is directly related to research</a:t>
          </a:r>
        </a:p>
      </dgm:t>
    </dgm:pt>
    <dgm:pt modelId="{B88538BF-583B-456A-8971-E31A74C840FA}" type="parTrans" cxnId="{0559217D-B5FE-42F8-A00A-0A4D9BD1DF7A}">
      <dgm:prSet/>
      <dgm:spPr/>
      <dgm:t>
        <a:bodyPr/>
        <a:lstStyle/>
        <a:p>
          <a:endParaRPr lang="en-US"/>
        </a:p>
      </dgm:t>
    </dgm:pt>
    <dgm:pt modelId="{02F3C28D-D873-4166-9D50-40266A2D3BD1}" type="sibTrans" cxnId="{0559217D-B5FE-42F8-A00A-0A4D9BD1DF7A}">
      <dgm:prSet/>
      <dgm:spPr/>
      <dgm:t>
        <a:bodyPr/>
        <a:lstStyle/>
        <a:p>
          <a:endParaRPr lang="en-US"/>
        </a:p>
      </dgm:t>
    </dgm:pt>
    <dgm:pt modelId="{89E23001-B176-47E2-BBF3-75281A9EDBA9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Materials &amp; Supplies- indicate general categories, itemize when cost is over $1,000</a:t>
          </a:r>
        </a:p>
      </dgm:t>
    </dgm:pt>
    <dgm:pt modelId="{7892177F-F9CA-4C95-908F-3DABCEB2E1CE}" type="parTrans" cxnId="{D03FFA8C-C418-40B0-9F15-8645671DA246}">
      <dgm:prSet/>
      <dgm:spPr/>
      <dgm:t>
        <a:bodyPr/>
        <a:lstStyle/>
        <a:p>
          <a:endParaRPr lang="en-US"/>
        </a:p>
      </dgm:t>
    </dgm:pt>
    <dgm:pt modelId="{46E0ED00-9D78-46F9-96C6-A5233CD18672}" type="sibTrans" cxnId="{D03FFA8C-C418-40B0-9F15-8645671DA246}">
      <dgm:prSet/>
      <dgm:spPr/>
      <dgm:t>
        <a:bodyPr/>
        <a:lstStyle/>
        <a:p>
          <a:endParaRPr lang="en-US"/>
        </a:p>
      </dgm:t>
    </dgm:pt>
    <dgm:pt modelId="{11B55ACD-885A-4309-9C3B-79B6D2D31138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Tuition- include rates</a:t>
          </a:r>
        </a:p>
      </dgm:t>
    </dgm:pt>
    <dgm:pt modelId="{C1BE874E-4851-4678-A215-108103BD7DD0}" type="parTrans" cxnId="{97054C6A-6B40-49E4-B157-BB93B83DA90C}">
      <dgm:prSet/>
      <dgm:spPr/>
      <dgm:t>
        <a:bodyPr/>
        <a:lstStyle/>
        <a:p>
          <a:endParaRPr lang="en-US"/>
        </a:p>
      </dgm:t>
    </dgm:pt>
    <dgm:pt modelId="{8E76FD8F-487F-4B05-97D3-11247353345D}" type="sibTrans" cxnId="{97054C6A-6B40-49E4-B157-BB93B83DA90C}">
      <dgm:prSet/>
      <dgm:spPr/>
      <dgm:t>
        <a:bodyPr/>
        <a:lstStyle/>
        <a:p>
          <a:endParaRPr lang="en-US"/>
        </a:p>
      </dgm:t>
    </dgm:pt>
    <dgm:pt modelId="{3714B420-354F-4F7C-90F8-C14F55B3F7EA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Consortium/ Subawards- Each consortium must have an independent budget completed with a separate budget justification from primary grantee</a:t>
          </a:r>
        </a:p>
      </dgm:t>
    </dgm:pt>
    <dgm:pt modelId="{AC769E28-6DA2-409E-828E-A25F04336E5E}" type="parTrans" cxnId="{A30B20C7-A813-4133-A4EF-C131B79319AA}">
      <dgm:prSet/>
      <dgm:spPr/>
      <dgm:t>
        <a:bodyPr/>
        <a:lstStyle/>
        <a:p>
          <a:endParaRPr lang="en-US"/>
        </a:p>
      </dgm:t>
    </dgm:pt>
    <dgm:pt modelId="{D20BC151-6168-4CEC-B3BD-6A27423FF28E}" type="sibTrans" cxnId="{A30B20C7-A813-4133-A4EF-C131B79319AA}">
      <dgm:prSet/>
      <dgm:spPr/>
      <dgm:t>
        <a:bodyPr/>
        <a:lstStyle/>
        <a:p>
          <a:endParaRPr lang="en-US"/>
        </a:p>
      </dgm:t>
    </dgm:pt>
    <dgm:pt modelId="{B67BF5ED-DAA9-4613-AD61-53DA1CDA3548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Address year to year variations</a:t>
          </a:r>
        </a:p>
      </dgm:t>
    </dgm:pt>
    <dgm:pt modelId="{82B27560-4E55-4156-8A6E-C7681942715E}" type="parTrans" cxnId="{3085E6A4-30A6-47DB-8D8E-EB8696C5F88B}">
      <dgm:prSet/>
      <dgm:spPr/>
      <dgm:t>
        <a:bodyPr/>
        <a:lstStyle/>
        <a:p>
          <a:endParaRPr lang="en-US"/>
        </a:p>
      </dgm:t>
    </dgm:pt>
    <dgm:pt modelId="{959509CA-15CB-46F5-B94E-397C72FFFC2C}" type="sibTrans" cxnId="{3085E6A4-30A6-47DB-8D8E-EB8696C5F88B}">
      <dgm:prSet/>
      <dgm:spPr/>
      <dgm:t>
        <a:bodyPr/>
        <a:lstStyle/>
        <a:p>
          <a:endParaRPr lang="en-US"/>
        </a:p>
      </dgm:t>
    </dgm:pt>
    <dgm:pt modelId="{181B0412-B460-48D8-BF23-E5A013A37D9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dirty="0">
              <a:latin typeface="+mj-lt"/>
            </a:rPr>
            <a:t>L.  Budget Justification  </a:t>
          </a:r>
        </a:p>
        <a:p>
          <a:pPr rtl="0"/>
          <a:r>
            <a:rPr lang="en-US" sz="2400" dirty="0">
              <a:latin typeface="+mj-lt"/>
            </a:rPr>
            <a:t>Required and must cover all budget periods. Include the following:</a:t>
          </a:r>
        </a:p>
      </dgm:t>
    </dgm:pt>
    <dgm:pt modelId="{8C6296CA-146B-42AF-8510-9BF0A3604478}" type="sibTrans" cxnId="{9776A066-389D-4EC9-8557-03B1D2F30B15}">
      <dgm:prSet/>
      <dgm:spPr/>
      <dgm:t>
        <a:bodyPr/>
        <a:lstStyle/>
        <a:p>
          <a:endParaRPr lang="en-US"/>
        </a:p>
      </dgm:t>
    </dgm:pt>
    <dgm:pt modelId="{B1E23BAC-A93F-48AE-8D27-2DBF880D1C83}" type="parTrans" cxnId="{9776A066-389D-4EC9-8557-03B1D2F30B15}">
      <dgm:prSet/>
      <dgm:spPr/>
      <dgm:t>
        <a:bodyPr/>
        <a:lstStyle/>
        <a:p>
          <a:endParaRPr lang="en-US"/>
        </a:p>
      </dgm:t>
    </dgm:pt>
    <dgm:pt modelId="{A3BEDDE6-C2AB-4608-9320-668C2BB9AD99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Personnel names and level of effort</a:t>
          </a:r>
        </a:p>
      </dgm:t>
    </dgm:pt>
    <dgm:pt modelId="{B4DC10BD-6ED9-4066-9159-19B152B7781B}" type="parTrans" cxnId="{652AC39A-0D7F-4297-AAA3-809D402EB880}">
      <dgm:prSet/>
      <dgm:spPr/>
      <dgm:t>
        <a:bodyPr/>
        <a:lstStyle/>
        <a:p>
          <a:endParaRPr lang="en-US"/>
        </a:p>
      </dgm:t>
    </dgm:pt>
    <dgm:pt modelId="{7BFE1034-EAE9-4138-9533-0892C26C20B6}" type="sibTrans" cxnId="{652AC39A-0D7F-4297-AAA3-809D402EB880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548EDE7B-F0CD-4C32-97DD-D86042F2013A}" type="pres">
      <dgm:prSet presAssocID="{304811FB-EA9C-4C53-986B-15F5493A156D}" presName="parentText" presStyleLbl="node1" presStyleIdx="0" presStyleCnt="2" custScaleY="11636">
        <dgm:presLayoutVars>
          <dgm:chMax val="0"/>
          <dgm:bulletEnabled val="1"/>
        </dgm:presLayoutVars>
      </dgm:prSet>
      <dgm:spPr/>
    </dgm:pt>
    <dgm:pt modelId="{0B1DB47B-EA52-4048-B5C3-8571FA532909}" type="pres">
      <dgm:prSet presAssocID="{20CF2F6D-B19B-4370-98B1-D5DBD011A8DB}" presName="spacer" presStyleCnt="0"/>
      <dgm:spPr/>
    </dgm:pt>
    <dgm:pt modelId="{501969C8-44F6-473F-AD8B-C13F690C0175}" type="pres">
      <dgm:prSet presAssocID="{181B0412-B460-48D8-BF23-E5A013A37D92}" presName="parentText" presStyleLbl="node1" presStyleIdx="1" presStyleCnt="2" custLinFactNeighborX="1024" custLinFactNeighborY="-27703">
        <dgm:presLayoutVars>
          <dgm:chMax val="0"/>
          <dgm:bulletEnabled val="1"/>
        </dgm:presLayoutVars>
      </dgm:prSet>
      <dgm:spPr/>
    </dgm:pt>
    <dgm:pt modelId="{1F567609-C594-4FB2-8B02-3578E6C65D55}" type="pres">
      <dgm:prSet presAssocID="{181B0412-B460-48D8-BF23-E5A013A37D92}" presName="childText" presStyleLbl="revTx" presStyleIdx="0" presStyleCnt="1" custLinFactNeighborX="341" custLinFactNeighborY="-87203">
        <dgm:presLayoutVars>
          <dgm:bulletEnabled val="1"/>
        </dgm:presLayoutVars>
      </dgm:prSet>
      <dgm:spPr/>
    </dgm:pt>
  </dgm:ptLst>
  <dgm:cxnLst>
    <dgm:cxn modelId="{942E2C14-DACA-47AF-90E7-54736E6E5A39}" srcId="{F8A447AF-167B-40F2-8DE8-351766CD57E4}" destId="{C9E5EF40-369A-4CE9-84DF-2C8ADFCD9550}" srcOrd="0" destOrd="0" parTransId="{F49EAD04-C12B-4048-8E2B-95067C707DA8}" sibTransId="{458B9D1A-3730-4FE6-A4E4-83D4DCCE3DD6}"/>
    <dgm:cxn modelId="{E4671929-5B99-47CE-BA6C-98F0FD08ED32}" type="presOf" srcId="{F8A447AF-167B-40F2-8DE8-351766CD57E4}" destId="{1F567609-C594-4FB2-8B02-3578E6C65D55}" srcOrd="0" destOrd="2" presId="urn:microsoft.com/office/officeart/2005/8/layout/vList2"/>
    <dgm:cxn modelId="{01D6223D-AA01-44E8-9ABF-7F594EAAD58D}" type="presOf" srcId="{A3BEDDE6-C2AB-4608-9320-668C2BB9AD99}" destId="{1F567609-C594-4FB2-8B02-3578E6C65D55}" srcOrd="0" destOrd="0" presId="urn:microsoft.com/office/officeart/2005/8/layout/vList2"/>
    <dgm:cxn modelId="{A065B75E-EF01-48BB-8893-EB223D0E4E1A}" srcId="{642ABE0C-51A6-4AD8-8845-8C351AEFC7D7}" destId="{304811FB-EA9C-4C53-986B-15F5493A156D}" srcOrd="0" destOrd="0" parTransId="{36C130E6-FC12-4B96-A6F3-4805895E6296}" sibTransId="{20CF2F6D-B19B-4370-98B1-D5DBD011A8DB}"/>
    <dgm:cxn modelId="{9776A066-389D-4EC9-8557-03B1D2F30B15}" srcId="{642ABE0C-51A6-4AD8-8845-8C351AEFC7D7}" destId="{181B0412-B460-48D8-BF23-E5A013A37D92}" srcOrd="1" destOrd="0" parTransId="{B1E23BAC-A93F-48AE-8D27-2DBF880D1C83}" sibTransId="{8C6296CA-146B-42AF-8510-9BF0A3604478}"/>
    <dgm:cxn modelId="{97054C6A-6B40-49E4-B157-BB93B83DA90C}" srcId="{181B0412-B460-48D8-BF23-E5A013A37D92}" destId="{11B55ACD-885A-4309-9C3B-79B6D2D31138}" srcOrd="5" destOrd="0" parTransId="{C1BE874E-4851-4678-A215-108103BD7DD0}" sibTransId="{8E76FD8F-487F-4B05-97D3-11247353345D}"/>
    <dgm:cxn modelId="{2A4E5E6C-753B-476F-80C8-97ACEEC4049A}" type="presOf" srcId="{181B0412-B460-48D8-BF23-E5A013A37D92}" destId="{501969C8-44F6-473F-AD8B-C13F690C0175}" srcOrd="0" destOrd="0" presId="urn:microsoft.com/office/officeart/2005/8/layout/vList2"/>
    <dgm:cxn modelId="{EAC14552-B8EE-46F7-BB95-59000D2A8B10}" type="presOf" srcId="{5881DF1F-B37C-4076-A08C-23AF67A53540}" destId="{1F567609-C594-4FB2-8B02-3578E6C65D55}" srcOrd="0" destOrd="4" presId="urn:microsoft.com/office/officeart/2005/8/layout/vList2"/>
    <dgm:cxn modelId="{0559217D-B5FE-42F8-A00A-0A4D9BD1DF7A}" srcId="{181B0412-B460-48D8-BF23-E5A013A37D92}" destId="{5881DF1F-B37C-4076-A08C-23AF67A53540}" srcOrd="3" destOrd="0" parTransId="{B88538BF-583B-456A-8971-E31A74C840FA}" sibTransId="{02F3C28D-D873-4166-9D50-40266A2D3BD1}"/>
    <dgm:cxn modelId="{696E8387-E94C-4ED5-9FFC-43A12323A0FF}" type="presOf" srcId="{304811FB-EA9C-4C53-986B-15F5493A156D}" destId="{548EDE7B-F0CD-4C32-97DD-D86042F2013A}" srcOrd="0" destOrd="0" presId="urn:microsoft.com/office/officeart/2005/8/layout/vList2"/>
    <dgm:cxn modelId="{D03FFA8C-C418-40B0-9F15-8645671DA246}" srcId="{181B0412-B460-48D8-BF23-E5A013A37D92}" destId="{89E23001-B176-47E2-BBF3-75281A9EDBA9}" srcOrd="4" destOrd="0" parTransId="{7892177F-F9CA-4C95-908F-3DABCEB2E1CE}" sibTransId="{46E0ED00-9D78-46F9-96C6-A5233CD18672}"/>
    <dgm:cxn modelId="{32C2068F-C4B7-4BB0-A0F2-8A7DD07D3B6B}" type="presOf" srcId="{B67BF5ED-DAA9-4613-AD61-53DA1CDA3548}" destId="{1F567609-C594-4FB2-8B02-3578E6C65D55}" srcOrd="0" destOrd="8" presId="urn:microsoft.com/office/officeart/2005/8/layout/vList2"/>
    <dgm:cxn modelId="{652AC39A-0D7F-4297-AAA3-809D402EB880}" srcId="{181B0412-B460-48D8-BF23-E5A013A37D92}" destId="{A3BEDDE6-C2AB-4608-9320-668C2BB9AD99}" srcOrd="0" destOrd="0" parTransId="{B4DC10BD-6ED9-4066-9159-19B152B7781B}" sibTransId="{7BFE1034-EAE9-4138-9533-0892C26C20B6}"/>
    <dgm:cxn modelId="{3085E6A4-30A6-47DB-8D8E-EB8696C5F88B}" srcId="{181B0412-B460-48D8-BF23-E5A013A37D92}" destId="{B67BF5ED-DAA9-4613-AD61-53DA1CDA3548}" srcOrd="7" destOrd="0" parTransId="{82B27560-4E55-4156-8A6E-C7681942715E}" sibTransId="{959509CA-15CB-46F5-B94E-397C72FFFC2C}"/>
    <dgm:cxn modelId="{32C934AA-9185-46B9-85CC-A3C7D192E427}" type="presOf" srcId="{89E23001-B176-47E2-BBF3-75281A9EDBA9}" destId="{1F567609-C594-4FB2-8B02-3578E6C65D55}" srcOrd="0" destOrd="5" presId="urn:microsoft.com/office/officeart/2005/8/layout/vList2"/>
    <dgm:cxn modelId="{0514C0B4-1B57-4F82-8080-E2DFD574287A}" type="presOf" srcId="{642ABE0C-51A6-4AD8-8845-8C351AEFC7D7}" destId="{90B7DF97-620C-445C-9F2A-0005DF5264E2}" srcOrd="0" destOrd="0" presId="urn:microsoft.com/office/officeart/2005/8/layout/vList2"/>
    <dgm:cxn modelId="{759AAAC2-AD63-47D2-824E-AE0FA5A2578C}" srcId="{181B0412-B460-48D8-BF23-E5A013A37D92}" destId="{FC542D7D-B810-4A27-91EB-195E75550519}" srcOrd="1" destOrd="0" parTransId="{E775C190-C23F-448B-9768-61154FEEF6FF}" sibTransId="{AE6F0C69-C159-4DB9-95AB-3C0211B76395}"/>
    <dgm:cxn modelId="{A30B20C7-A813-4133-A4EF-C131B79319AA}" srcId="{181B0412-B460-48D8-BF23-E5A013A37D92}" destId="{3714B420-354F-4F7C-90F8-C14F55B3F7EA}" srcOrd="6" destOrd="0" parTransId="{AC769E28-6DA2-409E-828E-A25F04336E5E}" sibTransId="{D20BC151-6168-4CEC-B3BD-6A27423FF28E}"/>
    <dgm:cxn modelId="{5805A6D3-947F-43AB-9C38-159EA25D5191}" type="presOf" srcId="{FC542D7D-B810-4A27-91EB-195E75550519}" destId="{1F567609-C594-4FB2-8B02-3578E6C65D55}" srcOrd="0" destOrd="1" presId="urn:microsoft.com/office/officeart/2005/8/layout/vList2"/>
    <dgm:cxn modelId="{8480F0E5-5AFD-48C1-AF6C-A110C7B9A91A}" srcId="{181B0412-B460-48D8-BF23-E5A013A37D92}" destId="{F8A447AF-167B-40F2-8DE8-351766CD57E4}" srcOrd="2" destOrd="0" parTransId="{55FE19DD-01D5-4670-BD6A-CD12E023B788}" sibTransId="{90B2503B-8ADC-4298-922C-028E721CA703}"/>
    <dgm:cxn modelId="{71B711E7-C8E6-4378-A018-601C0C4EDD5C}" type="presOf" srcId="{11B55ACD-885A-4309-9C3B-79B6D2D31138}" destId="{1F567609-C594-4FB2-8B02-3578E6C65D55}" srcOrd="0" destOrd="6" presId="urn:microsoft.com/office/officeart/2005/8/layout/vList2"/>
    <dgm:cxn modelId="{70D342ED-36F0-4736-8AD9-F651FFD3B99E}" type="presOf" srcId="{3714B420-354F-4F7C-90F8-C14F55B3F7EA}" destId="{1F567609-C594-4FB2-8B02-3578E6C65D55}" srcOrd="0" destOrd="7" presId="urn:microsoft.com/office/officeart/2005/8/layout/vList2"/>
    <dgm:cxn modelId="{B35F13F8-170F-4A46-9BD6-112A798157EF}" type="presOf" srcId="{C9E5EF40-369A-4CE9-84DF-2C8ADFCD9550}" destId="{1F567609-C594-4FB2-8B02-3578E6C65D55}" srcOrd="0" destOrd="3" presId="urn:microsoft.com/office/officeart/2005/8/layout/vList2"/>
    <dgm:cxn modelId="{451A9CAD-10B4-4BB9-8ADA-5A32C7D39AEE}" type="presParOf" srcId="{90B7DF97-620C-445C-9F2A-0005DF5264E2}" destId="{548EDE7B-F0CD-4C32-97DD-D86042F2013A}" srcOrd="0" destOrd="0" presId="urn:microsoft.com/office/officeart/2005/8/layout/vList2"/>
    <dgm:cxn modelId="{7F662F51-D871-40E8-AFA3-B0189CD6747C}" type="presParOf" srcId="{90B7DF97-620C-445C-9F2A-0005DF5264E2}" destId="{0B1DB47B-EA52-4048-B5C3-8571FA532909}" srcOrd="1" destOrd="0" presId="urn:microsoft.com/office/officeart/2005/8/layout/vList2"/>
    <dgm:cxn modelId="{725AAD0E-6743-48B5-BDD3-18F613EE51CE}" type="presParOf" srcId="{90B7DF97-620C-445C-9F2A-0005DF5264E2}" destId="{501969C8-44F6-473F-AD8B-C13F690C0175}" srcOrd="2" destOrd="0" presId="urn:microsoft.com/office/officeart/2005/8/layout/vList2"/>
    <dgm:cxn modelId="{BE9DC129-0739-43D6-922E-72F26D5ECCF4}" type="presParOf" srcId="{90B7DF97-620C-445C-9F2A-0005DF5264E2}" destId="{1F567609-C594-4FB2-8B02-3578E6C65D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E8C7BB-7E78-4D6B-A699-C98D0FBC53C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81E555-9F8B-420B-B0A2-DFF6DA9D6080}">
      <dgm:prSet phldrT="[Text]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latin typeface="+mj-lt"/>
            </a:rPr>
            <a:t>Do Not Use for Modular Budget Applications</a:t>
          </a:r>
        </a:p>
      </dgm:t>
    </dgm:pt>
    <dgm:pt modelId="{331461EC-C7BC-44BB-9904-8DACA6A121D0}" type="parTrans" cxnId="{01B7514F-11FA-4215-B47C-75CE6CF436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CA0D6B-7A73-4E1F-BD24-EBAF40C3ADBC}" type="sibTrans" cxnId="{01B7514F-11FA-4215-B47C-75CE6CF436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ACC3C2-DAA8-48B3-905C-B72381677DB4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latin typeface="+mj-lt"/>
            </a:rPr>
            <a:t>Detailed budget and budget justification should be completed from each consortium grantee organization</a:t>
          </a:r>
        </a:p>
      </dgm:t>
    </dgm:pt>
    <dgm:pt modelId="{35B49C48-8DBC-4715-B849-CE06265A5323}" type="parTrans" cxnId="{F745A4DC-D104-4FB5-B982-4678C801652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6D83E8-532F-43A1-B7FB-F0B7E63519A5}" type="sibTrans" cxnId="{F745A4DC-D104-4FB5-B982-4678C801652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2514FD-2513-4298-897A-EFF4ED283997}">
      <dgm:prSet/>
      <dgm:spPr/>
      <dgm:t>
        <a:bodyPr/>
        <a:lstStyle/>
        <a:p>
          <a:r>
            <a:rPr lang="en-US">
              <a:latin typeface="+mj-lt"/>
            </a:rPr>
            <a:t>DUNS Number for each consortium grantee is required; use zeros if working with community group or other partner that does not have a DUNS</a:t>
          </a:r>
        </a:p>
      </dgm:t>
    </dgm:pt>
    <dgm:pt modelId="{84148B8E-E4C1-4D84-B359-02FF4A8B509F}" type="parTrans" cxnId="{2A4EBC71-B6E6-4DE7-B8ED-8670A7483D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8AC287-E6C5-48FD-9013-C6F6DEC393C8}" type="sibTrans" cxnId="{2A4EBC71-B6E6-4DE7-B8ED-8670A7483D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C3385C-8190-45E4-ACAA-1C00556DB322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latin typeface="+mj-lt"/>
            </a:rPr>
            <a:t>Process for completing subaward budgets</a:t>
          </a:r>
        </a:p>
      </dgm:t>
    </dgm:pt>
    <dgm:pt modelId="{7E8ACB6C-5F58-45A8-8DFB-E5F69FEB4A3A}" type="parTrans" cxnId="{4E8C98D6-588E-454C-9371-E774ADFDDD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699FC2-364F-40AC-8E23-B1969BD89D64}" type="sibTrans" cxnId="{4E8C98D6-588E-454C-9371-E774ADFDDD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D567256-4202-4C51-A620-1BD3FB7A34F6}">
      <dgm:prSet/>
      <dgm:spPr/>
      <dgm:t>
        <a:bodyPr/>
        <a:lstStyle/>
        <a:p>
          <a:r>
            <a:rPr lang="en-US">
              <a:latin typeface="+mj-lt"/>
            </a:rPr>
            <a:t>R&amp;R Budget Component is sent to the consortium grantee for completion</a:t>
          </a:r>
        </a:p>
      </dgm:t>
    </dgm:pt>
    <dgm:pt modelId="{15AF53F3-D8A2-4967-B7DE-4B0793BE3AE1}" type="parTrans" cxnId="{3F250E01-4D3F-492E-B955-B0E09B4DD1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83B783-0C99-44D7-9C8D-D3F59FEF24B5}" type="sibTrans" cxnId="{3F250E01-4D3F-492E-B955-B0E09B4DD1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1D37E71-B23B-4326-840D-EE83180A4E93}">
      <dgm:prSet/>
      <dgm:spPr/>
      <dgm:t>
        <a:bodyPr/>
        <a:lstStyle/>
        <a:p>
          <a:r>
            <a:rPr lang="en-US">
              <a:latin typeface="+mj-lt"/>
            </a:rPr>
            <a:t>Consortium grantee returns the completed form to the applicant</a:t>
          </a:r>
        </a:p>
      </dgm:t>
    </dgm:pt>
    <dgm:pt modelId="{D6C5B45B-5F4F-4929-8C54-1B499C90076F}" type="parTrans" cxnId="{C9082FCB-0976-4CE3-A513-E6429026336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221DE95-8BB6-4F06-A875-F6146321BB0C}" type="sibTrans" cxnId="{C9082FCB-0976-4CE3-A513-E6429026336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5859A0-4BCD-429F-A5FB-5D0559C5E649}">
      <dgm:prSet/>
      <dgm:spPr/>
      <dgm:t>
        <a:bodyPr/>
        <a:lstStyle/>
        <a:p>
          <a:r>
            <a:rPr lang="en-US">
              <a:latin typeface="+mj-lt"/>
            </a:rPr>
            <a:t>Applicant attaches the form to this component</a:t>
          </a:r>
        </a:p>
      </dgm:t>
    </dgm:pt>
    <dgm:pt modelId="{B891E33D-7887-43A7-9C7D-CA554E981278}" type="parTrans" cxnId="{AB56DE24-0CA4-4E57-83C4-79CE3543BD0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1F83427-EEEC-4AC4-89DB-EE4C237CE555}" type="sibTrans" cxnId="{AB56DE24-0CA4-4E57-83C4-79CE3543BD0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FC42326-BB7C-4D95-8C7E-908998CBF623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latin typeface="+mj-lt"/>
            </a:rPr>
            <a:t>Include the total costs for all consortiums in applicant detailed budget  </a:t>
          </a:r>
        </a:p>
      </dgm:t>
    </dgm:pt>
    <dgm:pt modelId="{13CA694B-4EFF-4ABB-A6D9-81CAAE99BE39}" type="parTrans" cxnId="{5617265E-8DA4-477C-BD9D-EFAB553D60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F77F1BE-D019-4014-A238-9C1B3E1AC22C}" type="sibTrans" cxnId="{5617265E-8DA4-477C-BD9D-EFAB553D60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8D9268-462C-4BF6-8567-ABCCE888F5F0}" type="pres">
      <dgm:prSet presAssocID="{CDE8C7BB-7E78-4D6B-A699-C98D0FBC53CC}" presName="linear" presStyleCnt="0">
        <dgm:presLayoutVars>
          <dgm:animLvl val="lvl"/>
          <dgm:resizeHandles val="exact"/>
        </dgm:presLayoutVars>
      </dgm:prSet>
      <dgm:spPr/>
    </dgm:pt>
    <dgm:pt modelId="{304B884B-4C3D-4B9F-8918-EFB191DF6011}" type="pres">
      <dgm:prSet presAssocID="{CB81E555-9F8B-420B-B0A2-DFF6DA9D6080}" presName="parentText" presStyleLbl="node1" presStyleIdx="0" presStyleCnt="4" custLinFactY="-431" custLinFactNeighborX="107" custLinFactNeighborY="-100000">
        <dgm:presLayoutVars>
          <dgm:chMax val="0"/>
          <dgm:bulletEnabled val="1"/>
        </dgm:presLayoutVars>
      </dgm:prSet>
      <dgm:spPr/>
    </dgm:pt>
    <dgm:pt modelId="{0295031B-42BB-49C1-A070-1ACA8EBD7A8E}" type="pres">
      <dgm:prSet presAssocID="{1ECA0D6B-7A73-4E1F-BD24-EBAF40C3ADBC}" presName="spacer" presStyleCnt="0"/>
      <dgm:spPr/>
    </dgm:pt>
    <dgm:pt modelId="{06AF921F-2B35-49AF-A78A-9B26D5FE6614}" type="pres">
      <dgm:prSet presAssocID="{73ACC3C2-DAA8-48B3-905C-B72381677D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FB6191-716F-4B87-9AAC-135F53615CBB}" type="pres">
      <dgm:prSet presAssocID="{73ACC3C2-DAA8-48B3-905C-B72381677DB4}" presName="childText" presStyleLbl="revTx" presStyleIdx="0" presStyleCnt="2">
        <dgm:presLayoutVars>
          <dgm:bulletEnabled val="1"/>
        </dgm:presLayoutVars>
      </dgm:prSet>
      <dgm:spPr/>
    </dgm:pt>
    <dgm:pt modelId="{C24B63F0-7088-41CE-961E-4C24E2488084}" type="pres">
      <dgm:prSet presAssocID="{3DC3385C-8190-45E4-ACAA-1C00556DB3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41BC1F-1B4B-4DF4-AC57-6EC651B44A46}" type="pres">
      <dgm:prSet presAssocID="{3DC3385C-8190-45E4-ACAA-1C00556DB322}" presName="childText" presStyleLbl="revTx" presStyleIdx="1" presStyleCnt="2">
        <dgm:presLayoutVars>
          <dgm:bulletEnabled val="1"/>
        </dgm:presLayoutVars>
      </dgm:prSet>
      <dgm:spPr/>
    </dgm:pt>
    <dgm:pt modelId="{AA72C455-7250-4B7B-8264-CFA2802F0A0C}" type="pres">
      <dgm:prSet presAssocID="{1FC42326-BB7C-4D95-8C7E-908998CBF623}" presName="parentText" presStyleLbl="node1" presStyleIdx="3" presStyleCnt="4" custLinFactNeighborY="6737">
        <dgm:presLayoutVars>
          <dgm:chMax val="0"/>
          <dgm:bulletEnabled val="1"/>
        </dgm:presLayoutVars>
      </dgm:prSet>
      <dgm:spPr/>
    </dgm:pt>
  </dgm:ptLst>
  <dgm:cxnLst>
    <dgm:cxn modelId="{3F250E01-4D3F-492E-B955-B0E09B4DD141}" srcId="{3DC3385C-8190-45E4-ACAA-1C00556DB322}" destId="{5D567256-4202-4C51-A620-1BD3FB7A34F6}" srcOrd="0" destOrd="0" parTransId="{15AF53F3-D8A2-4967-B7DE-4B0793BE3AE1}" sibTransId="{CB83B783-0C99-44D7-9C8D-D3F59FEF24B5}"/>
    <dgm:cxn modelId="{55A3800F-6B53-44EE-B17A-22894F87DDC7}" type="presOf" srcId="{665859A0-4BCD-429F-A5FB-5D0559C5E649}" destId="{4D41BC1F-1B4B-4DF4-AC57-6EC651B44A46}" srcOrd="0" destOrd="2" presId="urn:microsoft.com/office/officeart/2005/8/layout/vList2"/>
    <dgm:cxn modelId="{7255DC24-B9CD-4687-B1C3-37FA876090FF}" type="presOf" srcId="{CDE8C7BB-7E78-4D6B-A699-C98D0FBC53CC}" destId="{418D9268-462C-4BF6-8567-ABCCE888F5F0}" srcOrd="0" destOrd="0" presId="urn:microsoft.com/office/officeart/2005/8/layout/vList2"/>
    <dgm:cxn modelId="{AB56DE24-0CA4-4E57-83C4-79CE3543BD09}" srcId="{3DC3385C-8190-45E4-ACAA-1C00556DB322}" destId="{665859A0-4BCD-429F-A5FB-5D0559C5E649}" srcOrd="2" destOrd="0" parTransId="{B891E33D-7887-43A7-9C7D-CA554E981278}" sibTransId="{C1F83427-EEEC-4AC4-89DB-EE4C237CE555}"/>
    <dgm:cxn modelId="{B8ACC626-C004-4775-8CD5-D02E37024847}" type="presOf" srcId="{372514FD-2513-4298-897A-EFF4ED283997}" destId="{68FB6191-716F-4B87-9AAC-135F53615CBB}" srcOrd="0" destOrd="0" presId="urn:microsoft.com/office/officeart/2005/8/layout/vList2"/>
    <dgm:cxn modelId="{5617265E-8DA4-477C-BD9D-EFAB553D6053}" srcId="{CDE8C7BB-7E78-4D6B-A699-C98D0FBC53CC}" destId="{1FC42326-BB7C-4D95-8C7E-908998CBF623}" srcOrd="3" destOrd="0" parTransId="{13CA694B-4EFF-4ABB-A6D9-81CAAE99BE39}" sibTransId="{4F77F1BE-D019-4014-A238-9C1B3E1AC22C}"/>
    <dgm:cxn modelId="{723D4D47-E7F6-4FB2-A953-BDCB34FD2FC9}" type="presOf" srcId="{1FC42326-BB7C-4D95-8C7E-908998CBF623}" destId="{AA72C455-7250-4B7B-8264-CFA2802F0A0C}" srcOrd="0" destOrd="0" presId="urn:microsoft.com/office/officeart/2005/8/layout/vList2"/>
    <dgm:cxn modelId="{01B7514F-11FA-4215-B47C-75CE6CF436B5}" srcId="{CDE8C7BB-7E78-4D6B-A699-C98D0FBC53CC}" destId="{CB81E555-9F8B-420B-B0A2-DFF6DA9D6080}" srcOrd="0" destOrd="0" parTransId="{331461EC-C7BC-44BB-9904-8DACA6A121D0}" sibTransId="{1ECA0D6B-7A73-4E1F-BD24-EBAF40C3ADBC}"/>
    <dgm:cxn modelId="{2A4EBC71-B6E6-4DE7-B8ED-8670A7483D20}" srcId="{73ACC3C2-DAA8-48B3-905C-B72381677DB4}" destId="{372514FD-2513-4298-897A-EFF4ED283997}" srcOrd="0" destOrd="0" parTransId="{84148B8E-E4C1-4D84-B359-02FF4A8B509F}" sibTransId="{A08AC287-E6C5-48FD-9013-C6F6DEC393C8}"/>
    <dgm:cxn modelId="{C691E5A1-EC18-4174-B7AB-FC24D5B19BAC}" type="presOf" srcId="{E1D37E71-B23B-4326-840D-EE83180A4E93}" destId="{4D41BC1F-1B4B-4DF4-AC57-6EC651B44A46}" srcOrd="0" destOrd="1" presId="urn:microsoft.com/office/officeart/2005/8/layout/vList2"/>
    <dgm:cxn modelId="{3E2F74A9-C086-49E6-825E-E1BC10C0F7CE}" type="presOf" srcId="{5D567256-4202-4C51-A620-1BD3FB7A34F6}" destId="{4D41BC1F-1B4B-4DF4-AC57-6EC651B44A46}" srcOrd="0" destOrd="0" presId="urn:microsoft.com/office/officeart/2005/8/layout/vList2"/>
    <dgm:cxn modelId="{E6CB18C6-DBB5-4E80-BFAD-474A974E5B9F}" type="presOf" srcId="{3DC3385C-8190-45E4-ACAA-1C00556DB322}" destId="{C24B63F0-7088-41CE-961E-4C24E2488084}" srcOrd="0" destOrd="0" presId="urn:microsoft.com/office/officeart/2005/8/layout/vList2"/>
    <dgm:cxn modelId="{16D200CA-1779-4C0F-89DC-DC10439C420E}" type="presOf" srcId="{CB81E555-9F8B-420B-B0A2-DFF6DA9D6080}" destId="{304B884B-4C3D-4B9F-8918-EFB191DF6011}" srcOrd="0" destOrd="0" presId="urn:microsoft.com/office/officeart/2005/8/layout/vList2"/>
    <dgm:cxn modelId="{C9082FCB-0976-4CE3-A513-E64290263362}" srcId="{3DC3385C-8190-45E4-ACAA-1C00556DB322}" destId="{E1D37E71-B23B-4326-840D-EE83180A4E93}" srcOrd="1" destOrd="0" parTransId="{D6C5B45B-5F4F-4929-8C54-1B499C90076F}" sibTransId="{2221DE95-8BB6-4F06-A875-F6146321BB0C}"/>
    <dgm:cxn modelId="{4E8C98D6-588E-454C-9371-E774ADFDDDD6}" srcId="{CDE8C7BB-7E78-4D6B-A699-C98D0FBC53CC}" destId="{3DC3385C-8190-45E4-ACAA-1C00556DB322}" srcOrd="2" destOrd="0" parTransId="{7E8ACB6C-5F58-45A8-8DFB-E5F69FEB4A3A}" sibTransId="{C5699FC2-364F-40AC-8E23-B1969BD89D64}"/>
    <dgm:cxn modelId="{F745A4DC-D104-4FB5-B982-4678C8016522}" srcId="{CDE8C7BB-7E78-4D6B-A699-C98D0FBC53CC}" destId="{73ACC3C2-DAA8-48B3-905C-B72381677DB4}" srcOrd="1" destOrd="0" parTransId="{35B49C48-8DBC-4715-B849-CE06265A5323}" sibTransId="{816D83E8-532F-43A1-B7FB-F0B7E63519A5}"/>
    <dgm:cxn modelId="{96B99AF9-A740-4975-A26D-A1500E1E4B9A}" type="presOf" srcId="{73ACC3C2-DAA8-48B3-905C-B72381677DB4}" destId="{06AF921F-2B35-49AF-A78A-9B26D5FE6614}" srcOrd="0" destOrd="0" presId="urn:microsoft.com/office/officeart/2005/8/layout/vList2"/>
    <dgm:cxn modelId="{5E84EBCB-EE57-4B21-AF4A-F512372DE3CC}" type="presParOf" srcId="{418D9268-462C-4BF6-8567-ABCCE888F5F0}" destId="{304B884B-4C3D-4B9F-8918-EFB191DF6011}" srcOrd="0" destOrd="0" presId="urn:microsoft.com/office/officeart/2005/8/layout/vList2"/>
    <dgm:cxn modelId="{B456D7BB-A620-477A-B947-1F70DE9059ED}" type="presParOf" srcId="{418D9268-462C-4BF6-8567-ABCCE888F5F0}" destId="{0295031B-42BB-49C1-A070-1ACA8EBD7A8E}" srcOrd="1" destOrd="0" presId="urn:microsoft.com/office/officeart/2005/8/layout/vList2"/>
    <dgm:cxn modelId="{54F5FB1D-9DBD-477E-9E92-7E5E0A4F51E7}" type="presParOf" srcId="{418D9268-462C-4BF6-8567-ABCCE888F5F0}" destId="{06AF921F-2B35-49AF-A78A-9B26D5FE6614}" srcOrd="2" destOrd="0" presId="urn:microsoft.com/office/officeart/2005/8/layout/vList2"/>
    <dgm:cxn modelId="{DA5E0CE8-CBF8-4877-8168-AB2679D4CB9A}" type="presParOf" srcId="{418D9268-462C-4BF6-8567-ABCCE888F5F0}" destId="{68FB6191-716F-4B87-9AAC-135F53615CBB}" srcOrd="3" destOrd="0" presId="urn:microsoft.com/office/officeart/2005/8/layout/vList2"/>
    <dgm:cxn modelId="{07E2EC4A-1926-43A1-A685-ED1093EB0A11}" type="presParOf" srcId="{418D9268-462C-4BF6-8567-ABCCE888F5F0}" destId="{C24B63F0-7088-41CE-961E-4C24E2488084}" srcOrd="4" destOrd="0" presId="urn:microsoft.com/office/officeart/2005/8/layout/vList2"/>
    <dgm:cxn modelId="{AD68D4B0-79B7-434A-A14C-D0794998F0C4}" type="presParOf" srcId="{418D9268-462C-4BF6-8567-ABCCE888F5F0}" destId="{4D41BC1F-1B4B-4DF4-AC57-6EC651B44A46}" srcOrd="5" destOrd="0" presId="urn:microsoft.com/office/officeart/2005/8/layout/vList2"/>
    <dgm:cxn modelId="{24F013EA-EFB8-4188-A7F8-328DCB73BEA9}" type="presParOf" srcId="{418D9268-462C-4BF6-8567-ABCCE888F5F0}" destId="{AA72C455-7250-4B7B-8264-CFA2802F0A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AD623FA-58BA-476D-AAF1-F538F98306CC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Tangible personal property (including IT systems)- $5000 or more</a:t>
          </a:r>
        </a:p>
      </dgm:t>
    </dgm:pt>
    <dgm:pt modelId="{F5008C93-CADA-4929-A303-1A667C6D134D}" type="par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4901929-901C-4602-9DBC-2DC657960DDD}" type="sib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A265B3-E5F6-4868-A1D3-063BF96392E9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E. Travel</a:t>
          </a:r>
        </a:p>
      </dgm:t>
    </dgm:pt>
    <dgm:pt modelId="{E5F1B8F5-3A6A-45F8-9FF3-DDEF04B50827}" type="par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4911929-E256-4934-A43F-A2D45632A2D6}" type="sib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23824904-C45A-4FF7-A0F6-041DCE38EF33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F. Participant Support Costs</a:t>
          </a:r>
        </a:p>
      </dgm:t>
    </dgm:pt>
    <dgm:pt modelId="{2B5B381F-1BE6-485D-91E2-0989CF1B005A}" type="par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7922AE5-38F1-4E5A-AE8C-7E19E5CBB865}" type="sib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171CB90-4E64-4B9F-9A51-AB9EECEA5F4E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Stipends, subsistence, travel, and registration fees paid to or on behalf of participants or trainees (not usually employees)</a:t>
          </a:r>
        </a:p>
      </dgm:t>
    </dgm:pt>
    <dgm:pt modelId="{FC8D0E0E-36AC-46BF-993C-3B907DD090CD}" type="parTrans" cxnId="{9E95AB6C-6F8E-4176-A533-72E065311E4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D197919-280C-427D-9F90-74271F6DC903}" type="sibTrans" cxnId="{9E95AB6C-6F8E-4176-A533-72E065311E4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DC89929-0FD2-49E9-8FAF-D9EAA5DCFC49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D. Equipment</a:t>
          </a:r>
        </a:p>
      </dgm:t>
    </dgm:pt>
    <dgm:pt modelId="{81ADD800-5366-4981-BA2F-9CA7B1A063CF}" type="parTrans" cxnId="{281943DF-FB55-40C7-B964-324FEC8801D7}">
      <dgm:prSet/>
      <dgm:spPr/>
      <dgm:t>
        <a:bodyPr/>
        <a:lstStyle/>
        <a:p>
          <a:endParaRPr lang="en-US"/>
        </a:p>
      </dgm:t>
    </dgm:pt>
    <dgm:pt modelId="{158195C6-6883-45DC-B677-79631EF20A6D}" type="sibTrans" cxnId="{281943DF-FB55-40C7-B964-324FEC8801D7}">
      <dgm:prSet/>
      <dgm:spPr/>
      <dgm:t>
        <a:bodyPr/>
        <a:lstStyle/>
        <a:p>
          <a:endParaRPr lang="en-US"/>
        </a:p>
      </dgm:t>
    </dgm:pt>
    <dgm:pt modelId="{0255A606-C10F-4E5E-BE0B-B9CD6F9401DB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Limited  to equipment not already available for the work proposed</a:t>
          </a:r>
        </a:p>
      </dgm:t>
    </dgm:pt>
    <dgm:pt modelId="{45935685-F2B1-4410-85FD-AE6DBE6A7935}" type="parTrans" cxnId="{3DDF12EA-208F-4551-AA7C-FBB1B55CB6F2}">
      <dgm:prSet/>
      <dgm:spPr/>
      <dgm:t>
        <a:bodyPr/>
        <a:lstStyle/>
        <a:p>
          <a:endParaRPr lang="en-US"/>
        </a:p>
      </dgm:t>
    </dgm:pt>
    <dgm:pt modelId="{6565FB8E-329C-4D34-AF66-6712F0CCBDED}" type="sibTrans" cxnId="{3DDF12EA-208F-4551-AA7C-FBB1B55CB6F2}">
      <dgm:prSet/>
      <dgm:spPr/>
      <dgm:t>
        <a:bodyPr/>
        <a:lstStyle/>
        <a:p>
          <a:endParaRPr lang="en-US"/>
        </a:p>
      </dgm:t>
    </dgm:pt>
    <dgm:pt modelId="{C32CC607-6033-48BA-B61B-9B4C4158B1E9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Separate out Domestic &amp; Foreign</a:t>
          </a:r>
        </a:p>
      </dgm:t>
    </dgm:pt>
    <dgm:pt modelId="{511F8702-9E96-4503-A0D7-656CB08855E0}" type="parTrans" cxnId="{8BA1A887-2D25-4DAE-A369-941B5B94E7FF}">
      <dgm:prSet/>
      <dgm:spPr/>
      <dgm:t>
        <a:bodyPr/>
        <a:lstStyle/>
        <a:p>
          <a:endParaRPr lang="en-US"/>
        </a:p>
      </dgm:t>
    </dgm:pt>
    <dgm:pt modelId="{75B68123-E9C7-476F-B099-B3E74177BCB0}" type="sibTrans" cxnId="{8BA1A887-2D25-4DAE-A369-941B5B94E7FF}">
      <dgm:prSet/>
      <dgm:spPr/>
      <dgm:t>
        <a:bodyPr/>
        <a:lstStyle/>
        <a:p>
          <a:endParaRPr lang="en-US"/>
        </a:p>
      </dgm:t>
    </dgm:pt>
    <dgm:pt modelId="{45F25549-2DCB-41A1-BCFB-64065E1B1B99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Items of needed equipment must be adequately justified, listed individually by description and estimated cost</a:t>
          </a:r>
        </a:p>
      </dgm:t>
    </dgm:pt>
    <dgm:pt modelId="{BE753989-2833-457C-8AB6-F45DD3CE2752}" type="parTrans" cxnId="{6E511686-69B4-4B53-8169-3E7825E2072C}">
      <dgm:prSet/>
      <dgm:spPr/>
      <dgm:t>
        <a:bodyPr/>
        <a:lstStyle/>
        <a:p>
          <a:endParaRPr lang="en-US"/>
        </a:p>
      </dgm:t>
    </dgm:pt>
    <dgm:pt modelId="{2FC64A42-3031-4805-84FB-32099192BCA0}" type="sibTrans" cxnId="{6E511686-69B4-4B53-8169-3E7825E2072C}">
      <dgm:prSet/>
      <dgm:spPr/>
      <dgm:t>
        <a:bodyPr/>
        <a:lstStyle/>
        <a:p>
          <a:endParaRPr lang="en-US"/>
        </a:p>
      </dgm:t>
    </dgm:pt>
    <dgm:pt modelId="{6B32FCCB-7DD8-4218-B868-EB2D49430422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Fieldwork, meetings and conferences, including subsistence MUST be associated/ necessary </a:t>
          </a:r>
        </a:p>
      </dgm:t>
    </dgm:pt>
    <dgm:pt modelId="{71979179-5786-4E77-A330-81D0E8E7AB66}" type="parTrans" cxnId="{BDAD69D0-821C-4939-AFCE-9DE226CED35A}">
      <dgm:prSet/>
      <dgm:spPr/>
      <dgm:t>
        <a:bodyPr/>
        <a:lstStyle/>
        <a:p>
          <a:endParaRPr lang="en-US"/>
        </a:p>
      </dgm:t>
    </dgm:pt>
    <dgm:pt modelId="{4CCFA0AB-3EEB-44B0-95CF-CAD15A6A5A8B}" type="sibTrans" cxnId="{BDAD69D0-821C-4939-AFCE-9DE226CED35A}">
      <dgm:prSet/>
      <dgm:spPr/>
      <dgm:t>
        <a:bodyPr/>
        <a:lstStyle/>
        <a:p>
          <a:endParaRPr lang="en-US"/>
        </a:p>
      </dgm:t>
    </dgm:pt>
    <dgm:pt modelId="{C3C777CA-246E-4F37-9601-3C03A09F1472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Not to be used for rental fees, catering, supplies</a:t>
          </a:r>
        </a:p>
      </dgm:t>
    </dgm:pt>
    <dgm:pt modelId="{44AD40F9-C40D-4150-92B7-0368F2486110}" type="parTrans" cxnId="{6FD8374C-179E-4051-A913-B11FA0E4B06C}">
      <dgm:prSet/>
      <dgm:spPr/>
      <dgm:t>
        <a:bodyPr/>
        <a:lstStyle/>
        <a:p>
          <a:endParaRPr lang="en-US"/>
        </a:p>
      </dgm:t>
    </dgm:pt>
    <dgm:pt modelId="{BF83E5B8-9E5B-460D-8364-D9BCAC6511F8}" type="sibTrans" cxnId="{6FD8374C-179E-4051-A913-B11FA0E4B06C}">
      <dgm:prSet/>
      <dgm:spPr/>
      <dgm:t>
        <a:bodyPr/>
        <a:lstStyle/>
        <a:p>
          <a:endParaRPr lang="en-US"/>
        </a:p>
      </dgm:t>
    </dgm:pt>
    <dgm:pt modelId="{6E6918C3-3B8B-4F9B-9741-BB11A2926DB6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Not to be used for human subject payments </a:t>
          </a:r>
        </a:p>
      </dgm:t>
    </dgm:pt>
    <dgm:pt modelId="{561DA26A-C302-45FF-BF5C-9D8EF24EB1D6}" type="parTrans" cxnId="{7BF22481-2607-4B03-ADF6-3F0494328D05}">
      <dgm:prSet/>
      <dgm:spPr/>
      <dgm:t>
        <a:bodyPr/>
        <a:lstStyle/>
        <a:p>
          <a:endParaRPr lang="en-US"/>
        </a:p>
      </dgm:t>
    </dgm:pt>
    <dgm:pt modelId="{95168BD8-E004-47FA-A9BE-80238B82C0FE}" type="sibTrans" cxnId="{7BF22481-2607-4B03-ADF6-3F0494328D05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BBF547A3-3AC5-4F89-8052-D9CB80DF29E8}" type="pres">
      <dgm:prSet presAssocID="{DDC89929-0FD2-49E9-8FAF-D9EAA5DCFC49}" presName="parentText" presStyleLbl="node1" presStyleIdx="0" presStyleCnt="3" custScaleY="51043" custLinFactNeighborY="-983">
        <dgm:presLayoutVars>
          <dgm:chMax val="0"/>
          <dgm:bulletEnabled val="1"/>
        </dgm:presLayoutVars>
      </dgm:prSet>
      <dgm:spPr/>
    </dgm:pt>
    <dgm:pt modelId="{FA783577-25ED-4705-9D11-154EDFCE03C1}" type="pres">
      <dgm:prSet presAssocID="{DDC89929-0FD2-49E9-8FAF-D9EAA5DCFC49}" presName="childText" presStyleLbl="revTx" presStyleIdx="0" presStyleCnt="3" custScaleY="111571">
        <dgm:presLayoutVars>
          <dgm:bulletEnabled val="1"/>
        </dgm:presLayoutVars>
      </dgm:prSet>
      <dgm:spPr/>
    </dgm:pt>
    <dgm:pt modelId="{339039A3-DBE1-4C18-8498-D6C614CD01ED}" type="pres">
      <dgm:prSet presAssocID="{B5A265B3-E5F6-4868-A1D3-063BF96392E9}" presName="parentText" presStyleLbl="node1" presStyleIdx="1" presStyleCnt="3" custScaleY="53132" custLinFactNeighborY="-12336">
        <dgm:presLayoutVars>
          <dgm:chMax val="0"/>
          <dgm:bulletEnabled val="1"/>
        </dgm:presLayoutVars>
      </dgm:prSet>
      <dgm:spPr/>
    </dgm:pt>
    <dgm:pt modelId="{CBC32B69-C87E-4B17-AD03-E2EFC3C124BC}" type="pres">
      <dgm:prSet presAssocID="{B5A265B3-E5F6-4868-A1D3-063BF96392E9}" presName="childText" presStyleLbl="revTx" presStyleIdx="1" presStyleCnt="3" custLinFactNeighborY="-13035">
        <dgm:presLayoutVars>
          <dgm:bulletEnabled val="1"/>
        </dgm:presLayoutVars>
      </dgm:prSet>
      <dgm:spPr/>
    </dgm:pt>
    <dgm:pt modelId="{CC718BE6-E26D-4BE9-B7CB-AE5A2EBA32EF}" type="pres">
      <dgm:prSet presAssocID="{23824904-C45A-4FF7-A0F6-041DCE38EF33}" presName="parentText" presStyleLbl="node1" presStyleIdx="2" presStyleCnt="3" custScaleY="51067" custLinFactNeighborY="-4521">
        <dgm:presLayoutVars>
          <dgm:chMax val="0"/>
          <dgm:bulletEnabled val="1"/>
        </dgm:presLayoutVars>
      </dgm:prSet>
      <dgm:spPr/>
    </dgm:pt>
    <dgm:pt modelId="{DEEDA96A-CEBE-43E0-B1EA-5372BAE5E3C8}" type="pres">
      <dgm:prSet presAssocID="{23824904-C45A-4FF7-A0F6-041DCE38EF33}" presName="childText" presStyleLbl="revTx" presStyleIdx="2" presStyleCnt="3" custLinFactNeighborY="-478">
        <dgm:presLayoutVars>
          <dgm:bulletEnabled val="1"/>
        </dgm:presLayoutVars>
      </dgm:prSet>
      <dgm:spPr/>
    </dgm:pt>
  </dgm:ptLst>
  <dgm:cxnLst>
    <dgm:cxn modelId="{E6B1F929-3E96-4993-9A39-174423145C32}" type="presOf" srcId="{9171CB90-4E64-4B9F-9A51-AB9EECEA5F4E}" destId="{DEEDA96A-CEBE-43E0-B1EA-5372BAE5E3C8}" srcOrd="0" destOrd="0" presId="urn:microsoft.com/office/officeart/2005/8/layout/vList2"/>
    <dgm:cxn modelId="{303C9231-828D-4912-B942-45C7B8D46EC9}" type="presOf" srcId="{6E6918C3-3B8B-4F9B-9741-BB11A2926DB6}" destId="{DEEDA96A-CEBE-43E0-B1EA-5372BAE5E3C8}" srcOrd="0" destOrd="2" presId="urn:microsoft.com/office/officeart/2005/8/layout/vList2"/>
    <dgm:cxn modelId="{243D0962-54A0-4A50-BD64-F8B95B2B7C2F}" type="presOf" srcId="{C3C777CA-246E-4F37-9601-3C03A09F1472}" destId="{DEEDA96A-CEBE-43E0-B1EA-5372BAE5E3C8}" srcOrd="0" destOrd="1" presId="urn:microsoft.com/office/officeart/2005/8/layout/vList2"/>
    <dgm:cxn modelId="{420C7343-8E33-484C-B755-18DC453DDB86}" srcId="{DDC89929-0FD2-49E9-8FAF-D9EAA5DCFC49}" destId="{EAD623FA-58BA-476D-AAF1-F538F98306CC}" srcOrd="0" destOrd="0" parTransId="{F5008C93-CADA-4929-A303-1A667C6D134D}" sibTransId="{E4901929-901C-4602-9DBC-2DC657960DDD}"/>
    <dgm:cxn modelId="{6FD8374C-179E-4051-A913-B11FA0E4B06C}" srcId="{23824904-C45A-4FF7-A0F6-041DCE38EF33}" destId="{C3C777CA-246E-4F37-9601-3C03A09F1472}" srcOrd="1" destOrd="0" parTransId="{44AD40F9-C40D-4150-92B7-0368F2486110}" sibTransId="{BF83E5B8-9E5B-460D-8364-D9BCAC6511F8}"/>
    <dgm:cxn modelId="{C324654C-BE73-4ACE-9FB3-9FD6C657CDE4}" type="presOf" srcId="{6B32FCCB-7DD8-4218-B868-EB2D49430422}" destId="{CBC32B69-C87E-4B17-AD03-E2EFC3C124BC}" srcOrd="0" destOrd="1" presId="urn:microsoft.com/office/officeart/2005/8/layout/vList2"/>
    <dgm:cxn modelId="{9E95AB6C-6F8E-4176-A533-72E065311E46}" srcId="{23824904-C45A-4FF7-A0F6-041DCE38EF33}" destId="{9171CB90-4E64-4B9F-9A51-AB9EECEA5F4E}" srcOrd="0" destOrd="0" parTransId="{FC8D0E0E-36AC-46BF-993C-3B907DD090CD}" sibTransId="{0D197919-280C-427D-9F90-74271F6DC903}"/>
    <dgm:cxn modelId="{37D9276D-BE6A-490C-A8E9-13B4FF633012}" type="presOf" srcId="{0255A606-C10F-4E5E-BE0B-B9CD6F9401DB}" destId="{FA783577-25ED-4705-9D11-154EDFCE03C1}" srcOrd="0" destOrd="2" presId="urn:microsoft.com/office/officeart/2005/8/layout/vList2"/>
    <dgm:cxn modelId="{7BF22481-2607-4B03-ADF6-3F0494328D05}" srcId="{23824904-C45A-4FF7-A0F6-041DCE38EF33}" destId="{6E6918C3-3B8B-4F9B-9741-BB11A2926DB6}" srcOrd="2" destOrd="0" parTransId="{561DA26A-C302-45FF-BF5C-9D8EF24EB1D6}" sibTransId="{95168BD8-E004-47FA-A9BE-80238B82C0FE}"/>
    <dgm:cxn modelId="{6E511686-69B4-4B53-8169-3E7825E2072C}" srcId="{DDC89929-0FD2-49E9-8FAF-D9EAA5DCFC49}" destId="{45F25549-2DCB-41A1-BCFB-64065E1B1B99}" srcOrd="1" destOrd="0" parTransId="{BE753989-2833-457C-8AB6-F45DD3CE2752}" sibTransId="{2FC64A42-3031-4805-84FB-32099192BCA0}"/>
    <dgm:cxn modelId="{8BA1A887-2D25-4DAE-A369-941B5B94E7FF}" srcId="{B5A265B3-E5F6-4868-A1D3-063BF96392E9}" destId="{C32CC607-6033-48BA-B61B-9B4C4158B1E9}" srcOrd="0" destOrd="0" parTransId="{511F8702-9E96-4503-A0D7-656CB08855E0}" sibTransId="{75B68123-E9C7-476F-B099-B3E74177BCB0}"/>
    <dgm:cxn modelId="{0C01CB96-9CFC-42BC-8568-372D62DBA44A}" type="presOf" srcId="{45F25549-2DCB-41A1-BCFB-64065E1B1B99}" destId="{FA783577-25ED-4705-9D11-154EDFCE03C1}" srcOrd="0" destOrd="1" presId="urn:microsoft.com/office/officeart/2005/8/layout/vList2"/>
    <dgm:cxn modelId="{7E69C4A4-6CD8-4799-9212-B1ABFFFC29E9}" type="presOf" srcId="{EAD623FA-58BA-476D-AAF1-F538F98306CC}" destId="{FA783577-25ED-4705-9D11-154EDFCE03C1}" srcOrd="0" destOrd="0" presId="urn:microsoft.com/office/officeart/2005/8/layout/vList2"/>
    <dgm:cxn modelId="{6EC78AA7-C29E-411D-98C7-A2F7BF5EA4D0}" type="presOf" srcId="{B5A265B3-E5F6-4868-A1D3-063BF96392E9}" destId="{339039A3-DBE1-4C18-8498-D6C614CD01ED}" srcOrd="0" destOrd="0" presId="urn:microsoft.com/office/officeart/2005/8/layout/vList2"/>
    <dgm:cxn modelId="{89074BB7-9E58-443D-99EB-DE05F58C140B}" srcId="{642ABE0C-51A6-4AD8-8845-8C351AEFC7D7}" destId="{23824904-C45A-4FF7-A0F6-041DCE38EF33}" srcOrd="2" destOrd="0" parTransId="{2B5B381F-1BE6-485D-91E2-0989CF1B005A}" sibTransId="{07922AE5-38F1-4E5A-AE8C-7E19E5CBB865}"/>
    <dgm:cxn modelId="{F7F3CFB9-EBD0-4A84-A56F-55E679829DE4}" type="presOf" srcId="{642ABE0C-51A6-4AD8-8845-8C351AEFC7D7}" destId="{90B7DF97-620C-445C-9F2A-0005DF5264E2}" srcOrd="0" destOrd="0" presId="urn:microsoft.com/office/officeart/2005/8/layout/vList2"/>
    <dgm:cxn modelId="{1536A1BD-9516-456D-97D6-DDE467A31683}" type="presOf" srcId="{C32CC607-6033-48BA-B61B-9B4C4158B1E9}" destId="{CBC32B69-C87E-4B17-AD03-E2EFC3C124BC}" srcOrd="0" destOrd="0" presId="urn:microsoft.com/office/officeart/2005/8/layout/vList2"/>
    <dgm:cxn modelId="{BDAD69D0-821C-4939-AFCE-9DE226CED35A}" srcId="{B5A265B3-E5F6-4868-A1D3-063BF96392E9}" destId="{6B32FCCB-7DD8-4218-B868-EB2D49430422}" srcOrd="1" destOrd="0" parTransId="{71979179-5786-4E77-A330-81D0E8E7AB66}" sibTransId="{4CCFA0AB-3EEB-44B0-95CF-CAD15A6A5A8B}"/>
    <dgm:cxn modelId="{B2E4ACD3-6DF1-4813-B65D-6839B577D4AE}" type="presOf" srcId="{DDC89929-0FD2-49E9-8FAF-D9EAA5DCFC49}" destId="{BBF547A3-3AC5-4F89-8052-D9CB80DF29E8}" srcOrd="0" destOrd="0" presId="urn:microsoft.com/office/officeart/2005/8/layout/vList2"/>
    <dgm:cxn modelId="{778BC1D4-E6F7-4DD7-B137-163163449BE2}" srcId="{642ABE0C-51A6-4AD8-8845-8C351AEFC7D7}" destId="{B5A265B3-E5F6-4868-A1D3-063BF96392E9}" srcOrd="1" destOrd="0" parTransId="{E5F1B8F5-3A6A-45F8-9FF3-DDEF04B50827}" sibTransId="{D4911929-E256-4934-A43F-A2D45632A2D6}"/>
    <dgm:cxn modelId="{281943DF-FB55-40C7-B964-324FEC8801D7}" srcId="{642ABE0C-51A6-4AD8-8845-8C351AEFC7D7}" destId="{DDC89929-0FD2-49E9-8FAF-D9EAA5DCFC49}" srcOrd="0" destOrd="0" parTransId="{81ADD800-5366-4981-BA2F-9CA7B1A063CF}" sibTransId="{158195C6-6883-45DC-B677-79631EF20A6D}"/>
    <dgm:cxn modelId="{3DDF12EA-208F-4551-AA7C-FBB1B55CB6F2}" srcId="{DDC89929-0FD2-49E9-8FAF-D9EAA5DCFC49}" destId="{0255A606-C10F-4E5E-BE0B-B9CD6F9401DB}" srcOrd="2" destOrd="0" parTransId="{45935685-F2B1-4410-85FD-AE6DBE6A7935}" sibTransId="{6565FB8E-329C-4D34-AF66-6712F0CCBDED}"/>
    <dgm:cxn modelId="{E620EAF9-1F87-488B-B518-17D411725256}" type="presOf" srcId="{23824904-C45A-4FF7-A0F6-041DCE38EF33}" destId="{CC718BE6-E26D-4BE9-B7CB-AE5A2EBA32EF}" srcOrd="0" destOrd="0" presId="urn:microsoft.com/office/officeart/2005/8/layout/vList2"/>
    <dgm:cxn modelId="{9FC6FE39-60BE-4665-8419-795FC630F68F}" type="presParOf" srcId="{90B7DF97-620C-445C-9F2A-0005DF5264E2}" destId="{BBF547A3-3AC5-4F89-8052-D9CB80DF29E8}" srcOrd="0" destOrd="0" presId="urn:microsoft.com/office/officeart/2005/8/layout/vList2"/>
    <dgm:cxn modelId="{6F946853-E7E6-4D05-95BC-E14427536B5B}" type="presParOf" srcId="{90B7DF97-620C-445C-9F2A-0005DF5264E2}" destId="{FA783577-25ED-4705-9D11-154EDFCE03C1}" srcOrd="1" destOrd="0" presId="urn:microsoft.com/office/officeart/2005/8/layout/vList2"/>
    <dgm:cxn modelId="{0EB14BD2-D2AA-41A4-8AD3-64EAD975B290}" type="presParOf" srcId="{90B7DF97-620C-445C-9F2A-0005DF5264E2}" destId="{339039A3-DBE1-4C18-8498-D6C614CD01ED}" srcOrd="2" destOrd="0" presId="urn:microsoft.com/office/officeart/2005/8/layout/vList2"/>
    <dgm:cxn modelId="{A1107903-AE9A-47E4-8937-532B3C8F3F25}" type="presParOf" srcId="{90B7DF97-620C-445C-9F2A-0005DF5264E2}" destId="{CBC32B69-C87E-4B17-AD03-E2EFC3C124BC}" srcOrd="3" destOrd="0" presId="urn:microsoft.com/office/officeart/2005/8/layout/vList2"/>
    <dgm:cxn modelId="{CCB84FEF-01A0-415A-8F7A-88135349127C}" type="presParOf" srcId="{90B7DF97-620C-445C-9F2A-0005DF5264E2}" destId="{CC718BE6-E26D-4BE9-B7CB-AE5A2EBA32EF}" srcOrd="4" destOrd="0" presId="urn:microsoft.com/office/officeart/2005/8/layout/vList2"/>
    <dgm:cxn modelId="{4563A9E2-BB8E-48B6-9318-B7A483AD4D95}" type="presParOf" srcId="{90B7DF97-620C-445C-9F2A-0005DF5264E2}" destId="{DEEDA96A-CEBE-43E0-B1EA-5372BAE5E3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4ED8F0-6D93-475D-A7AB-2D9C16C0BFAF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G. Other Direct Costs </a:t>
          </a:r>
        </a:p>
      </dgm:t>
    </dgm:pt>
    <dgm:pt modelId="{F49F5AE4-1965-49DE-A641-3ED6C2C688E5}" type="par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39C12A2-3E38-4311-83C2-17C6603F0BBA}" type="sib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AD623FA-58BA-476D-AAF1-F538F98306CC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Materials and Supplies </a:t>
          </a:r>
        </a:p>
      </dgm:t>
    </dgm:pt>
    <dgm:pt modelId="{F5008C93-CADA-4929-A303-1A667C6D134D}" type="par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4901929-901C-4602-9DBC-2DC657960DDD}" type="sib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C18DAF5F-6758-4FBC-A514-7DDF51288BF1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Publication/ Dissemination </a:t>
          </a:r>
        </a:p>
      </dgm:t>
    </dgm:pt>
    <dgm:pt modelId="{406898C5-0614-48BE-912A-63E321DFF78A}" type="parTrans" cxnId="{809EC4A8-74A4-43B0-8AE3-232911B97A2C}">
      <dgm:prSet/>
      <dgm:spPr/>
      <dgm:t>
        <a:bodyPr/>
        <a:lstStyle/>
        <a:p>
          <a:endParaRPr lang="en-US"/>
        </a:p>
      </dgm:t>
    </dgm:pt>
    <dgm:pt modelId="{7E5E81B5-3B3D-482B-9BFA-829311A871F6}" type="sibTrans" cxnId="{809EC4A8-74A4-43B0-8AE3-232911B97A2C}">
      <dgm:prSet/>
      <dgm:spPr/>
      <dgm:t>
        <a:bodyPr/>
        <a:lstStyle/>
        <a:p>
          <a:endParaRPr lang="en-US"/>
        </a:p>
      </dgm:t>
    </dgm:pt>
    <dgm:pt modelId="{ED2BC31D-1A86-4501-BE38-266E3FB61532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Consultant/ Professional Services (including travel and subsistence)</a:t>
          </a:r>
        </a:p>
      </dgm:t>
    </dgm:pt>
    <dgm:pt modelId="{2A895AB7-319E-42C0-A0A7-61C307E3CADA}" type="parTrans" cxnId="{39CB27AF-2C73-4206-8E79-943088F8E9BF}">
      <dgm:prSet/>
      <dgm:spPr/>
      <dgm:t>
        <a:bodyPr/>
        <a:lstStyle/>
        <a:p>
          <a:endParaRPr lang="en-US"/>
        </a:p>
      </dgm:t>
    </dgm:pt>
    <dgm:pt modelId="{81C1A402-ED0A-4FC0-BDC3-3A60A8488E47}" type="sibTrans" cxnId="{39CB27AF-2C73-4206-8E79-943088F8E9BF}">
      <dgm:prSet/>
      <dgm:spPr/>
      <dgm:t>
        <a:bodyPr/>
        <a:lstStyle/>
        <a:p>
          <a:endParaRPr lang="en-US"/>
        </a:p>
      </dgm:t>
    </dgm:pt>
    <dgm:pt modelId="{36897D8F-C37C-4914-AAD4-C3BFDB67D983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Computer Services</a:t>
          </a:r>
        </a:p>
      </dgm:t>
    </dgm:pt>
    <dgm:pt modelId="{24F7D98B-C82A-4690-B00E-D83D6AD25593}" type="parTrans" cxnId="{FADD4B82-DB14-40B2-B2B5-ADEFAA68B930}">
      <dgm:prSet/>
      <dgm:spPr/>
      <dgm:t>
        <a:bodyPr/>
        <a:lstStyle/>
        <a:p>
          <a:endParaRPr lang="en-US"/>
        </a:p>
      </dgm:t>
    </dgm:pt>
    <dgm:pt modelId="{8A831CDB-2084-4A5A-ACF5-EB140682DED9}" type="sibTrans" cxnId="{FADD4B82-DB14-40B2-B2B5-ADEFAA68B930}">
      <dgm:prSet/>
      <dgm:spPr/>
      <dgm:t>
        <a:bodyPr/>
        <a:lstStyle/>
        <a:p>
          <a:endParaRPr lang="en-US"/>
        </a:p>
      </dgm:t>
    </dgm:pt>
    <dgm:pt modelId="{5D00EB3C-AE45-4BB9-A976-6A87227E3DE2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Subawards- If known at proposal submission, must be disclosed and require a separate budget and justification. </a:t>
          </a:r>
          <a:r>
            <a:rPr lang="en-US" sz="2400" err="1">
              <a:latin typeface="+mj-lt"/>
            </a:rPr>
            <a:t>Subawardee</a:t>
          </a:r>
          <a:r>
            <a:rPr lang="en-US" sz="2400">
              <a:latin typeface="+mj-lt"/>
            </a:rPr>
            <a:t> IDC is included as a direct cost to us. </a:t>
          </a:r>
        </a:p>
      </dgm:t>
    </dgm:pt>
    <dgm:pt modelId="{E705F42E-76E9-4BD3-8BF0-8BFC721E303A}" type="parTrans" cxnId="{FB78D0F2-20D3-48FC-A227-34203971C8BF}">
      <dgm:prSet/>
      <dgm:spPr/>
      <dgm:t>
        <a:bodyPr/>
        <a:lstStyle/>
        <a:p>
          <a:endParaRPr lang="en-US"/>
        </a:p>
      </dgm:t>
    </dgm:pt>
    <dgm:pt modelId="{1C274D55-8A60-40BF-A9B9-BC63F6254968}" type="sibTrans" cxnId="{FB78D0F2-20D3-48FC-A227-34203971C8BF}">
      <dgm:prSet/>
      <dgm:spPr/>
      <dgm:t>
        <a:bodyPr/>
        <a:lstStyle/>
        <a:p>
          <a:endParaRPr lang="en-US"/>
        </a:p>
      </dgm:t>
    </dgm:pt>
    <dgm:pt modelId="{CCD9F72B-AFB5-4FDA-9C7E-AB03AD8F1EBA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Rental Space</a:t>
          </a:r>
        </a:p>
      </dgm:t>
    </dgm:pt>
    <dgm:pt modelId="{7028D022-5A0E-478D-95EA-ED0AD4FD22A2}" type="parTrans" cxnId="{ABA11DFA-21CC-4FDD-9389-16FBD6B6274D}">
      <dgm:prSet/>
      <dgm:spPr/>
      <dgm:t>
        <a:bodyPr/>
        <a:lstStyle/>
        <a:p>
          <a:endParaRPr lang="en-US"/>
        </a:p>
      </dgm:t>
    </dgm:pt>
    <dgm:pt modelId="{B2DD5C79-FE3D-4A5E-9EF4-6BF355F735B5}" type="sibTrans" cxnId="{ABA11DFA-21CC-4FDD-9389-16FBD6B6274D}">
      <dgm:prSet/>
      <dgm:spPr/>
      <dgm:t>
        <a:bodyPr/>
        <a:lstStyle/>
        <a:p>
          <a:endParaRPr lang="en-US"/>
        </a:p>
      </dgm:t>
    </dgm:pt>
    <dgm:pt modelId="{0F877588-E967-45FD-8ADE-4672B8FEFDF7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Human subject payment</a:t>
          </a:r>
        </a:p>
      </dgm:t>
    </dgm:pt>
    <dgm:pt modelId="{0A4256EA-0151-4E62-B144-AE3D734EA654}" type="parTrans" cxnId="{C2AD0ADF-14D0-4DE5-B4B5-D7780D339C18}">
      <dgm:prSet/>
      <dgm:spPr/>
      <dgm:t>
        <a:bodyPr/>
        <a:lstStyle/>
        <a:p>
          <a:endParaRPr lang="en-US"/>
        </a:p>
      </dgm:t>
    </dgm:pt>
    <dgm:pt modelId="{FBDBEEC0-25BD-4EFA-B279-55B89AD81AB1}" type="sibTrans" cxnId="{C2AD0ADF-14D0-4DE5-B4B5-D7780D339C18}">
      <dgm:prSet/>
      <dgm:spPr/>
      <dgm:t>
        <a:bodyPr/>
        <a:lstStyle/>
        <a:p>
          <a:endParaRPr lang="en-US"/>
        </a:p>
      </dgm:t>
    </dgm:pt>
    <dgm:pt modelId="{93E23A00-D6AC-41CF-8EAB-655CA0B469B6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H. Total Direct Costs</a:t>
          </a:r>
        </a:p>
      </dgm:t>
    </dgm:pt>
    <dgm:pt modelId="{26945850-BCEB-42FC-B0F5-F6AE31FE9391}" type="parTrans" cxnId="{135BD90F-0FA8-4E22-BA85-6A983566375F}">
      <dgm:prSet/>
      <dgm:spPr/>
      <dgm:t>
        <a:bodyPr/>
        <a:lstStyle/>
        <a:p>
          <a:endParaRPr lang="en-US"/>
        </a:p>
      </dgm:t>
    </dgm:pt>
    <dgm:pt modelId="{D69737F2-F2D8-452A-A7D5-2046C7F8B064}" type="sibTrans" cxnId="{135BD90F-0FA8-4E22-BA85-6A983566375F}">
      <dgm:prSet/>
      <dgm:spPr/>
      <dgm:t>
        <a:bodyPr/>
        <a:lstStyle/>
        <a:p>
          <a:endParaRPr lang="en-US"/>
        </a:p>
      </dgm:t>
    </dgm:pt>
    <dgm:pt modelId="{5828FB4E-88E7-4A06-85C8-4C3ABE6BAD3E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Tuition</a:t>
          </a:r>
        </a:p>
      </dgm:t>
    </dgm:pt>
    <dgm:pt modelId="{4951622A-725B-40AC-AA31-31D3F993BC84}" type="parTrans" cxnId="{42412ECA-66CD-4F39-A494-D2C0F859DE62}">
      <dgm:prSet/>
      <dgm:spPr/>
      <dgm:t>
        <a:bodyPr/>
        <a:lstStyle/>
        <a:p>
          <a:endParaRPr lang="en-US"/>
        </a:p>
      </dgm:t>
    </dgm:pt>
    <dgm:pt modelId="{BCB68C62-9C87-4B8B-9784-E3B17438C375}" type="sibTrans" cxnId="{42412ECA-66CD-4F39-A494-D2C0F859DE62}">
      <dgm:prSet/>
      <dgm:spPr/>
      <dgm:t>
        <a:bodyPr/>
        <a:lstStyle/>
        <a:p>
          <a:endParaRPr lang="en-US"/>
        </a:p>
      </dgm:t>
    </dgm:pt>
    <dgm:pt modelId="{7A555549-881C-4C10-900C-6A9601E09528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Total Amount of direct costs requested- Sum of lines A-G </a:t>
          </a:r>
        </a:p>
      </dgm:t>
    </dgm:pt>
    <dgm:pt modelId="{87000D69-43A1-48D4-AB9C-457546C4AD09}" type="parTrans" cxnId="{034668FE-10F1-47BF-B194-0F64D8633192}">
      <dgm:prSet/>
      <dgm:spPr/>
      <dgm:t>
        <a:bodyPr/>
        <a:lstStyle/>
        <a:p>
          <a:endParaRPr lang="en-US"/>
        </a:p>
      </dgm:t>
    </dgm:pt>
    <dgm:pt modelId="{2A231E4C-4A07-41D1-844F-3B4D24299F4D}" type="sibTrans" cxnId="{034668FE-10F1-47BF-B194-0F64D8633192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8148BD98-3485-4C92-886C-2AA19B565185}" type="pres">
      <dgm:prSet presAssocID="{3A4ED8F0-6D93-475D-A7AB-2D9C16C0BFAF}" presName="parentText" presStyleLbl="node1" presStyleIdx="0" presStyleCnt="2" custScaleY="70141" custLinFactNeighborY="-396">
        <dgm:presLayoutVars>
          <dgm:chMax val="0"/>
          <dgm:bulletEnabled val="1"/>
        </dgm:presLayoutVars>
      </dgm:prSet>
      <dgm:spPr/>
    </dgm:pt>
    <dgm:pt modelId="{49128F45-96F7-4405-A28C-50D0FDCD6AE2}" type="pres">
      <dgm:prSet presAssocID="{3A4ED8F0-6D93-475D-A7AB-2D9C16C0BFAF}" presName="childText" presStyleLbl="revTx" presStyleIdx="0" presStyleCnt="2">
        <dgm:presLayoutVars>
          <dgm:bulletEnabled val="1"/>
        </dgm:presLayoutVars>
      </dgm:prSet>
      <dgm:spPr/>
    </dgm:pt>
    <dgm:pt modelId="{E466B887-F41F-4417-9ED6-E21F368C3262}" type="pres">
      <dgm:prSet presAssocID="{93E23A00-D6AC-41CF-8EAB-655CA0B469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9D5FF5-460F-45AA-BF24-E65A35DE6C9F}" type="pres">
      <dgm:prSet presAssocID="{93E23A00-D6AC-41CF-8EAB-655CA0B469B6}" presName="childText" presStyleLbl="revTx" presStyleIdx="1" presStyleCnt="2" custLinFactNeighborX="-248" custLinFactNeighborY="12182">
        <dgm:presLayoutVars>
          <dgm:bulletEnabled val="1"/>
        </dgm:presLayoutVars>
      </dgm:prSet>
      <dgm:spPr/>
    </dgm:pt>
  </dgm:ptLst>
  <dgm:cxnLst>
    <dgm:cxn modelId="{FEA72601-6E93-4A56-8626-F82A0EB4A4DA}" type="presOf" srcId="{EAD623FA-58BA-476D-AAF1-F538F98306CC}" destId="{49128F45-96F7-4405-A28C-50D0FDCD6AE2}" srcOrd="0" destOrd="0" presId="urn:microsoft.com/office/officeart/2005/8/layout/vList2"/>
    <dgm:cxn modelId="{135BD90F-0FA8-4E22-BA85-6A983566375F}" srcId="{642ABE0C-51A6-4AD8-8845-8C351AEFC7D7}" destId="{93E23A00-D6AC-41CF-8EAB-655CA0B469B6}" srcOrd="1" destOrd="0" parTransId="{26945850-BCEB-42FC-B0F5-F6AE31FE9391}" sibTransId="{D69737F2-F2D8-452A-A7D5-2046C7F8B064}"/>
    <dgm:cxn modelId="{EBF4D81B-0640-44BA-9C8C-7591FB8C1EAE}" type="presOf" srcId="{5828FB4E-88E7-4A06-85C8-4C3ABE6BAD3E}" destId="{49128F45-96F7-4405-A28C-50D0FDCD6AE2}" srcOrd="0" destOrd="4" presId="urn:microsoft.com/office/officeart/2005/8/layout/vList2"/>
    <dgm:cxn modelId="{DF11AD3A-4422-4732-B2FE-A6FF17A1189D}" srcId="{642ABE0C-51A6-4AD8-8845-8C351AEFC7D7}" destId="{3A4ED8F0-6D93-475D-A7AB-2D9C16C0BFAF}" srcOrd="0" destOrd="0" parTransId="{F49F5AE4-1965-49DE-A641-3ED6C2C688E5}" sibTransId="{939C12A2-3E38-4311-83C2-17C6603F0BBA}"/>
    <dgm:cxn modelId="{420C7343-8E33-484C-B755-18DC453DDB86}" srcId="{3A4ED8F0-6D93-475D-A7AB-2D9C16C0BFAF}" destId="{EAD623FA-58BA-476D-AAF1-F538F98306CC}" srcOrd="0" destOrd="0" parTransId="{F5008C93-CADA-4929-A303-1A667C6D134D}" sibTransId="{E4901929-901C-4602-9DBC-2DC657960DDD}"/>
    <dgm:cxn modelId="{691C3271-B308-4243-B176-023D276135D8}" type="presOf" srcId="{93E23A00-D6AC-41CF-8EAB-655CA0B469B6}" destId="{E466B887-F41F-4417-9ED6-E21F368C3262}" srcOrd="0" destOrd="0" presId="urn:microsoft.com/office/officeart/2005/8/layout/vList2"/>
    <dgm:cxn modelId="{8750F872-0693-42AD-A90E-BE8F85C7D71C}" type="presOf" srcId="{ED2BC31D-1A86-4501-BE38-266E3FB61532}" destId="{49128F45-96F7-4405-A28C-50D0FDCD6AE2}" srcOrd="0" destOrd="2" presId="urn:microsoft.com/office/officeart/2005/8/layout/vList2"/>
    <dgm:cxn modelId="{7CA5A174-BC86-4C11-97EC-B43DA05A9402}" type="presOf" srcId="{CCD9F72B-AFB5-4FDA-9C7E-AB03AD8F1EBA}" destId="{49128F45-96F7-4405-A28C-50D0FDCD6AE2}" srcOrd="0" destOrd="5" presId="urn:microsoft.com/office/officeart/2005/8/layout/vList2"/>
    <dgm:cxn modelId="{FADD4B82-DB14-40B2-B2B5-ADEFAA68B930}" srcId="{3A4ED8F0-6D93-475D-A7AB-2D9C16C0BFAF}" destId="{36897D8F-C37C-4914-AAD4-C3BFDB67D983}" srcOrd="3" destOrd="0" parTransId="{24F7D98B-C82A-4690-B00E-D83D6AD25593}" sibTransId="{8A831CDB-2084-4A5A-ACF5-EB140682DED9}"/>
    <dgm:cxn modelId="{3795E282-A8A3-46D7-8E5F-83B75C71FDDA}" type="presOf" srcId="{5D00EB3C-AE45-4BB9-A976-6A87227E3DE2}" destId="{49128F45-96F7-4405-A28C-50D0FDCD6AE2}" srcOrd="0" destOrd="7" presId="urn:microsoft.com/office/officeart/2005/8/layout/vList2"/>
    <dgm:cxn modelId="{A8FDA78F-678F-495B-B638-0B3B4416E830}" type="presOf" srcId="{C18DAF5F-6758-4FBC-A514-7DDF51288BF1}" destId="{49128F45-96F7-4405-A28C-50D0FDCD6AE2}" srcOrd="0" destOrd="1" presId="urn:microsoft.com/office/officeart/2005/8/layout/vList2"/>
    <dgm:cxn modelId="{E3D19294-33E2-40F1-94A5-78DAAEFF3C3D}" type="presOf" srcId="{3A4ED8F0-6D93-475D-A7AB-2D9C16C0BFAF}" destId="{8148BD98-3485-4C92-886C-2AA19B565185}" srcOrd="0" destOrd="0" presId="urn:microsoft.com/office/officeart/2005/8/layout/vList2"/>
    <dgm:cxn modelId="{809EC4A8-74A4-43B0-8AE3-232911B97A2C}" srcId="{3A4ED8F0-6D93-475D-A7AB-2D9C16C0BFAF}" destId="{C18DAF5F-6758-4FBC-A514-7DDF51288BF1}" srcOrd="1" destOrd="0" parTransId="{406898C5-0614-48BE-912A-63E321DFF78A}" sibTransId="{7E5E81B5-3B3D-482B-9BFA-829311A871F6}"/>
    <dgm:cxn modelId="{39CB27AF-2C73-4206-8E79-943088F8E9BF}" srcId="{3A4ED8F0-6D93-475D-A7AB-2D9C16C0BFAF}" destId="{ED2BC31D-1A86-4501-BE38-266E3FB61532}" srcOrd="2" destOrd="0" parTransId="{2A895AB7-319E-42C0-A0A7-61C307E3CADA}" sibTransId="{81C1A402-ED0A-4FC0-BDC3-3A60A8488E47}"/>
    <dgm:cxn modelId="{F7F3CFB9-EBD0-4A84-A56F-55E679829DE4}" type="presOf" srcId="{642ABE0C-51A6-4AD8-8845-8C351AEFC7D7}" destId="{90B7DF97-620C-445C-9F2A-0005DF5264E2}" srcOrd="0" destOrd="0" presId="urn:microsoft.com/office/officeart/2005/8/layout/vList2"/>
    <dgm:cxn modelId="{2B9621BC-A62F-4E4E-8A1C-646C1206B3F6}" type="presOf" srcId="{0F877588-E967-45FD-8ADE-4672B8FEFDF7}" destId="{49128F45-96F7-4405-A28C-50D0FDCD6AE2}" srcOrd="0" destOrd="6" presId="urn:microsoft.com/office/officeart/2005/8/layout/vList2"/>
    <dgm:cxn modelId="{42412ECA-66CD-4F39-A494-D2C0F859DE62}" srcId="{3A4ED8F0-6D93-475D-A7AB-2D9C16C0BFAF}" destId="{5828FB4E-88E7-4A06-85C8-4C3ABE6BAD3E}" srcOrd="4" destOrd="0" parTransId="{4951622A-725B-40AC-AA31-31D3F993BC84}" sibTransId="{BCB68C62-9C87-4B8B-9784-E3B17438C375}"/>
    <dgm:cxn modelId="{970864D5-3707-4E82-8CCC-B4571D18B055}" type="presOf" srcId="{7A555549-881C-4C10-900C-6A9601E09528}" destId="{A09D5FF5-460F-45AA-BF24-E65A35DE6C9F}" srcOrd="0" destOrd="0" presId="urn:microsoft.com/office/officeart/2005/8/layout/vList2"/>
    <dgm:cxn modelId="{C2AD0ADF-14D0-4DE5-B4B5-D7780D339C18}" srcId="{3A4ED8F0-6D93-475D-A7AB-2D9C16C0BFAF}" destId="{0F877588-E967-45FD-8ADE-4672B8FEFDF7}" srcOrd="6" destOrd="0" parTransId="{0A4256EA-0151-4E62-B144-AE3D734EA654}" sibTransId="{FBDBEEC0-25BD-4EFA-B279-55B89AD81AB1}"/>
    <dgm:cxn modelId="{FB78D0F2-20D3-48FC-A227-34203971C8BF}" srcId="{3A4ED8F0-6D93-475D-A7AB-2D9C16C0BFAF}" destId="{5D00EB3C-AE45-4BB9-A976-6A87227E3DE2}" srcOrd="7" destOrd="0" parTransId="{E705F42E-76E9-4BD3-8BF0-8BFC721E303A}" sibTransId="{1C274D55-8A60-40BF-A9B9-BC63F6254968}"/>
    <dgm:cxn modelId="{ABA11DFA-21CC-4FDD-9389-16FBD6B6274D}" srcId="{3A4ED8F0-6D93-475D-A7AB-2D9C16C0BFAF}" destId="{CCD9F72B-AFB5-4FDA-9C7E-AB03AD8F1EBA}" srcOrd="5" destOrd="0" parTransId="{7028D022-5A0E-478D-95EA-ED0AD4FD22A2}" sibTransId="{B2DD5C79-FE3D-4A5E-9EF4-6BF355F735B5}"/>
    <dgm:cxn modelId="{6F9C5BFE-5575-4C83-A34B-70C47B6F7B54}" type="presOf" srcId="{36897D8F-C37C-4914-AAD4-C3BFDB67D983}" destId="{49128F45-96F7-4405-A28C-50D0FDCD6AE2}" srcOrd="0" destOrd="3" presId="urn:microsoft.com/office/officeart/2005/8/layout/vList2"/>
    <dgm:cxn modelId="{034668FE-10F1-47BF-B194-0F64D8633192}" srcId="{93E23A00-D6AC-41CF-8EAB-655CA0B469B6}" destId="{7A555549-881C-4C10-900C-6A9601E09528}" srcOrd="0" destOrd="0" parTransId="{87000D69-43A1-48D4-AB9C-457546C4AD09}" sibTransId="{2A231E4C-4A07-41D1-844F-3B4D24299F4D}"/>
    <dgm:cxn modelId="{6041CC38-5194-4592-96A5-F739AE03F7E0}" type="presParOf" srcId="{90B7DF97-620C-445C-9F2A-0005DF5264E2}" destId="{8148BD98-3485-4C92-886C-2AA19B565185}" srcOrd="0" destOrd="0" presId="urn:microsoft.com/office/officeart/2005/8/layout/vList2"/>
    <dgm:cxn modelId="{C4DAC7BA-6645-4AB6-A611-8676E3820B91}" type="presParOf" srcId="{90B7DF97-620C-445C-9F2A-0005DF5264E2}" destId="{49128F45-96F7-4405-A28C-50D0FDCD6AE2}" srcOrd="1" destOrd="0" presId="urn:microsoft.com/office/officeart/2005/8/layout/vList2"/>
    <dgm:cxn modelId="{9D11C67C-9E2B-4BC7-8DE1-AB7FC74A7305}" type="presParOf" srcId="{90B7DF97-620C-445C-9F2A-0005DF5264E2}" destId="{E466B887-F41F-4417-9ED6-E21F368C3262}" srcOrd="2" destOrd="0" presId="urn:microsoft.com/office/officeart/2005/8/layout/vList2"/>
    <dgm:cxn modelId="{D956871D-E42B-4ECC-BA5F-43D2AEEA7C30}" type="presParOf" srcId="{90B7DF97-620C-445C-9F2A-0005DF5264E2}" destId="{A09D5FF5-460F-45AA-BF24-E65A35DE6C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824904-C45A-4FF7-A0F6-041DCE38EF33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J. Total Direct and Indirect</a:t>
          </a:r>
        </a:p>
      </dgm:t>
    </dgm:pt>
    <dgm:pt modelId="{2B5B381F-1BE6-485D-91E2-0989CF1B005A}" type="par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7922AE5-38F1-4E5A-AE8C-7E19E5CBB865}" type="sib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AD623FA-58BA-476D-AAF1-F538F98306C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>
              <a:latin typeface="+mj-lt"/>
            </a:rPr>
            <a:t>I. Indirect Costs</a:t>
          </a:r>
        </a:p>
      </dgm:t>
    </dgm:pt>
    <dgm:pt modelId="{E4901929-901C-4602-9DBC-2DC657960DDD}" type="sib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5008C93-CADA-4929-A303-1A667C6D134D}" type="par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082193C-FE99-432A-A49B-7E911CBF996C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Must use Negotiated IDC Rate</a:t>
          </a:r>
        </a:p>
      </dgm:t>
    </dgm:pt>
    <dgm:pt modelId="{0074EF0C-D127-421E-9691-DCE04E520247}" type="sibTrans" cxnId="{DC6A84B2-F433-46E4-84C0-67E8A0C791E9}">
      <dgm:prSet/>
      <dgm:spPr/>
      <dgm:t>
        <a:bodyPr/>
        <a:lstStyle/>
        <a:p>
          <a:endParaRPr lang="en-US"/>
        </a:p>
      </dgm:t>
    </dgm:pt>
    <dgm:pt modelId="{807F3BF9-3386-4DF5-8988-E6F8FB5859B2}" type="parTrans" cxnId="{DC6A84B2-F433-46E4-84C0-67E8A0C791E9}">
      <dgm:prSet/>
      <dgm:spPr/>
      <dgm:t>
        <a:bodyPr/>
        <a:lstStyle/>
        <a:p>
          <a:endParaRPr lang="en-US"/>
        </a:p>
      </dgm:t>
    </dgm:pt>
    <dgm:pt modelId="{72C3F7D3-A91E-438F-9ACA-137688CA2ABF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Apply the IDC rate to the modified direct total costs (MDTC)</a:t>
          </a:r>
        </a:p>
      </dgm:t>
    </dgm:pt>
    <dgm:pt modelId="{763530E1-467B-4FD9-955C-669D3403A9D5}" type="parTrans" cxnId="{16A49326-FBDD-42BD-BCE1-1BBF0A0BF84F}">
      <dgm:prSet/>
      <dgm:spPr/>
      <dgm:t>
        <a:bodyPr/>
        <a:lstStyle/>
        <a:p>
          <a:endParaRPr lang="en-US"/>
        </a:p>
      </dgm:t>
    </dgm:pt>
    <dgm:pt modelId="{5FDE364F-5500-403A-AE88-9835BC778DC4}" type="sibTrans" cxnId="{16A49326-FBDD-42BD-BCE1-1BBF0A0BF84F}">
      <dgm:prSet/>
      <dgm:spPr/>
      <dgm:t>
        <a:bodyPr/>
        <a:lstStyle/>
        <a:p>
          <a:endParaRPr lang="en-US"/>
        </a:p>
      </dgm:t>
    </dgm:pt>
    <dgm:pt modelId="{8C9C1631-BCE6-4690-B154-225FF7330887}">
      <dgm:prSet custT="1"/>
      <dgm:spPr>
        <a:solidFill>
          <a:schemeClr val="bg2"/>
        </a:solidFill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MDTC equals (=) Total direct costs minus (-) Equipment, Tuition, participant support and subcontract amount in excess of $25,000 </a:t>
          </a:r>
        </a:p>
      </dgm:t>
    </dgm:pt>
    <dgm:pt modelId="{36BB9A08-C6D8-4F89-8E58-1D7F97972E88}" type="parTrans" cxnId="{D7710589-DFFC-4EA5-8FB8-C1BF83D62DED}">
      <dgm:prSet/>
      <dgm:spPr/>
      <dgm:t>
        <a:bodyPr/>
        <a:lstStyle/>
        <a:p>
          <a:endParaRPr lang="en-US"/>
        </a:p>
      </dgm:t>
    </dgm:pt>
    <dgm:pt modelId="{994303F8-9CDA-4150-BE32-62D190F64A08}" type="sibTrans" cxnId="{D7710589-DFFC-4EA5-8FB8-C1BF83D62DED}">
      <dgm:prSet/>
      <dgm:spPr/>
      <dgm:t>
        <a:bodyPr/>
        <a:lstStyle/>
        <a:p>
          <a:endParaRPr lang="en-US"/>
        </a:p>
      </dgm:t>
    </dgm:pt>
    <dgm:pt modelId="{9E75A48D-F2C6-4305-BB3B-F520AFD8757F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Total amount of funds requested</a:t>
          </a:r>
        </a:p>
      </dgm:t>
    </dgm:pt>
    <dgm:pt modelId="{44A57378-1534-4C65-81A5-D01844D6B9A8}" type="parTrans" cxnId="{B9B7354A-6A39-4145-A1DD-4DD066B4E46D}">
      <dgm:prSet/>
      <dgm:spPr/>
      <dgm:t>
        <a:bodyPr/>
        <a:lstStyle/>
        <a:p>
          <a:endParaRPr lang="en-US"/>
        </a:p>
      </dgm:t>
    </dgm:pt>
    <dgm:pt modelId="{F0D7FB9C-276E-464A-BEC5-8EF5EED8BC77}" type="sibTrans" cxnId="{B9B7354A-6A39-4145-A1DD-4DD066B4E46D}">
      <dgm:prSet/>
      <dgm:spPr/>
      <dgm:t>
        <a:bodyPr/>
        <a:lstStyle/>
        <a:p>
          <a:endParaRPr lang="en-US"/>
        </a:p>
      </dgm:t>
    </dgm:pt>
    <dgm:pt modelId="{B460C5FF-4635-463D-BDFF-002D30F92687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K. Fees- Only for SBIR/STTR and Major Facilities </a:t>
          </a:r>
        </a:p>
      </dgm:t>
    </dgm:pt>
    <dgm:pt modelId="{38F99E12-DDAA-4A43-8F8F-903931039DC1}" type="sibTrans" cxnId="{971BEC12-5025-4883-9D6F-B7C45B407939}">
      <dgm:prSet/>
      <dgm:spPr/>
      <dgm:t>
        <a:bodyPr/>
        <a:lstStyle/>
        <a:p>
          <a:endParaRPr lang="en-US"/>
        </a:p>
      </dgm:t>
    </dgm:pt>
    <dgm:pt modelId="{032D6C28-B7D3-4782-9577-58E18D870D17}" type="parTrans" cxnId="{971BEC12-5025-4883-9D6F-B7C45B407939}">
      <dgm:prSet/>
      <dgm:spPr/>
      <dgm:t>
        <a:bodyPr/>
        <a:lstStyle/>
        <a:p>
          <a:endParaRPr lang="en-US"/>
        </a:p>
      </dgm:t>
    </dgm:pt>
    <dgm:pt modelId="{29546223-12B4-4880-AE51-C89F53747125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>
              <a:latin typeface="+mj-lt"/>
            </a:rPr>
            <a:t>L. Amount of This Request</a:t>
          </a:r>
        </a:p>
      </dgm:t>
    </dgm:pt>
    <dgm:pt modelId="{DBB4BA26-A2D7-4AA1-B3FF-019D4338A119}" type="parTrans" cxnId="{E5550FB0-6041-4CC1-903F-D1B980AC4137}">
      <dgm:prSet/>
      <dgm:spPr/>
      <dgm:t>
        <a:bodyPr/>
        <a:lstStyle/>
        <a:p>
          <a:endParaRPr lang="en-US"/>
        </a:p>
      </dgm:t>
    </dgm:pt>
    <dgm:pt modelId="{99A4D3A4-E671-48C5-BB14-3CCD1C86666E}" type="sibTrans" cxnId="{E5550FB0-6041-4CC1-903F-D1B980AC4137}">
      <dgm:prSet/>
      <dgm:spPr/>
      <dgm:t>
        <a:bodyPr/>
        <a:lstStyle/>
        <a:p>
          <a:endParaRPr lang="en-US"/>
        </a:p>
      </dgm:t>
    </dgm:pt>
    <dgm:pt modelId="{A123B158-9950-4C4E-B15C-AEA391F9037D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>
              <a:latin typeface="+mj-lt"/>
            </a:rPr>
            <a:t>Same amount entered on Line J  </a:t>
          </a:r>
        </a:p>
      </dgm:t>
    </dgm:pt>
    <dgm:pt modelId="{E96E8124-27DD-4FB2-9837-C48B07E7B042}" type="parTrans" cxnId="{75023F52-4D28-487B-9484-D962A0134507}">
      <dgm:prSet/>
      <dgm:spPr/>
      <dgm:t>
        <a:bodyPr/>
        <a:lstStyle/>
        <a:p>
          <a:endParaRPr lang="en-US"/>
        </a:p>
      </dgm:t>
    </dgm:pt>
    <dgm:pt modelId="{9AD24481-873F-4276-AFF0-76FE038EF08A}" type="sibTrans" cxnId="{75023F52-4D28-487B-9484-D962A0134507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0031E94D-1365-4A8D-A6AA-8F90543B64E2}" type="pres">
      <dgm:prSet presAssocID="{EAD623FA-58BA-476D-AAF1-F538F98306CC}" presName="parentText" presStyleLbl="node1" presStyleIdx="0" presStyleCnt="4" custScaleY="55944" custLinFactNeighborY="-1213">
        <dgm:presLayoutVars>
          <dgm:chMax val="0"/>
          <dgm:bulletEnabled val="1"/>
        </dgm:presLayoutVars>
      </dgm:prSet>
      <dgm:spPr/>
    </dgm:pt>
    <dgm:pt modelId="{44A75D87-5939-4F9C-9FFD-4356A5220072}" type="pres">
      <dgm:prSet presAssocID="{EAD623FA-58BA-476D-AAF1-F538F98306CC}" presName="childText" presStyleLbl="revTx" presStyleIdx="0" presStyleCnt="3" custLinFactNeighborY="3705">
        <dgm:presLayoutVars>
          <dgm:bulletEnabled val="1"/>
        </dgm:presLayoutVars>
      </dgm:prSet>
      <dgm:spPr/>
    </dgm:pt>
    <dgm:pt modelId="{CC718BE6-E26D-4BE9-B7CB-AE5A2EBA32EF}" type="pres">
      <dgm:prSet presAssocID="{23824904-C45A-4FF7-A0F6-041DCE38EF33}" presName="parentText" presStyleLbl="node1" presStyleIdx="1" presStyleCnt="4" custScaleY="52183" custLinFactNeighborY="5489">
        <dgm:presLayoutVars>
          <dgm:chMax val="0"/>
          <dgm:bulletEnabled val="1"/>
        </dgm:presLayoutVars>
      </dgm:prSet>
      <dgm:spPr/>
    </dgm:pt>
    <dgm:pt modelId="{97B28FE7-A9DD-4426-9F5B-3B1A94035C1A}" type="pres">
      <dgm:prSet presAssocID="{23824904-C45A-4FF7-A0F6-041DCE38EF33}" presName="childText" presStyleLbl="revTx" presStyleIdx="1" presStyleCnt="3" custScaleY="72838" custLinFactNeighborY="14081">
        <dgm:presLayoutVars>
          <dgm:bulletEnabled val="1"/>
        </dgm:presLayoutVars>
      </dgm:prSet>
      <dgm:spPr/>
    </dgm:pt>
    <dgm:pt modelId="{D72D898D-2FA2-4E66-A4DA-C528B70791D5}" type="pres">
      <dgm:prSet presAssocID="{B460C5FF-4635-463D-BDFF-002D30F92687}" presName="parentText" presStyleLbl="node1" presStyleIdx="2" presStyleCnt="4" custLinFactNeighborY="2544">
        <dgm:presLayoutVars>
          <dgm:chMax val="0"/>
          <dgm:bulletEnabled val="1"/>
        </dgm:presLayoutVars>
      </dgm:prSet>
      <dgm:spPr/>
    </dgm:pt>
    <dgm:pt modelId="{86E03335-2A6F-404E-B91A-F2114FD3A577}" type="pres">
      <dgm:prSet presAssocID="{38F99E12-DDAA-4A43-8F8F-903931039DC1}" presName="spacer" presStyleCnt="0"/>
      <dgm:spPr/>
    </dgm:pt>
    <dgm:pt modelId="{284FCE44-8DDC-49AF-B5B8-1FEA4A2D95EB}" type="pres">
      <dgm:prSet presAssocID="{29546223-12B4-4880-AE51-C89F537471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DBF184D-C3D4-4767-92F8-05F87EE082D3}" type="pres">
      <dgm:prSet presAssocID="{29546223-12B4-4880-AE51-C89F53747125}" presName="childText" presStyleLbl="revTx" presStyleIdx="2" presStyleCnt="3" custLinFactNeighborY="4098">
        <dgm:presLayoutVars>
          <dgm:bulletEnabled val="1"/>
        </dgm:presLayoutVars>
      </dgm:prSet>
      <dgm:spPr/>
    </dgm:pt>
  </dgm:ptLst>
  <dgm:cxnLst>
    <dgm:cxn modelId="{3E5D6E0E-7A58-4500-9B86-B0D6AE5B8F9C}" type="presOf" srcId="{23824904-C45A-4FF7-A0F6-041DCE38EF33}" destId="{CC718BE6-E26D-4BE9-B7CB-AE5A2EBA32EF}" srcOrd="0" destOrd="0" presId="urn:microsoft.com/office/officeart/2005/8/layout/vList2"/>
    <dgm:cxn modelId="{971BEC12-5025-4883-9D6F-B7C45B407939}" srcId="{642ABE0C-51A6-4AD8-8845-8C351AEFC7D7}" destId="{B460C5FF-4635-463D-BDFF-002D30F92687}" srcOrd="2" destOrd="0" parTransId="{032D6C28-B7D3-4782-9577-58E18D870D17}" sibTransId="{38F99E12-DDAA-4A43-8F8F-903931039DC1}"/>
    <dgm:cxn modelId="{16A49326-FBDD-42BD-BCE1-1BBF0A0BF84F}" srcId="{EAD623FA-58BA-476D-AAF1-F538F98306CC}" destId="{72C3F7D3-A91E-438F-9ACA-137688CA2ABF}" srcOrd="1" destOrd="0" parTransId="{763530E1-467B-4FD9-955C-669D3403A9D5}" sibTransId="{5FDE364F-5500-403A-AE88-9835BC778DC4}"/>
    <dgm:cxn modelId="{420C7343-8E33-484C-B755-18DC453DDB86}" srcId="{642ABE0C-51A6-4AD8-8845-8C351AEFC7D7}" destId="{EAD623FA-58BA-476D-AAF1-F538F98306CC}" srcOrd="0" destOrd="0" parTransId="{F5008C93-CADA-4929-A303-1A667C6D134D}" sibTransId="{E4901929-901C-4602-9DBC-2DC657960DDD}"/>
    <dgm:cxn modelId="{8E51E466-8B29-4657-A9FE-076657395BF4}" type="presOf" srcId="{EAD623FA-58BA-476D-AAF1-F538F98306CC}" destId="{0031E94D-1365-4A8D-A6AA-8F90543B64E2}" srcOrd="0" destOrd="0" presId="urn:microsoft.com/office/officeart/2005/8/layout/vList2"/>
    <dgm:cxn modelId="{EE339C69-8E6F-4E1A-9C0C-0E2C18B2B504}" type="presOf" srcId="{29546223-12B4-4880-AE51-C89F53747125}" destId="{284FCE44-8DDC-49AF-B5B8-1FEA4A2D95EB}" srcOrd="0" destOrd="0" presId="urn:microsoft.com/office/officeart/2005/8/layout/vList2"/>
    <dgm:cxn modelId="{B9B7354A-6A39-4145-A1DD-4DD066B4E46D}" srcId="{23824904-C45A-4FF7-A0F6-041DCE38EF33}" destId="{9E75A48D-F2C6-4305-BB3B-F520AFD8757F}" srcOrd="0" destOrd="0" parTransId="{44A57378-1534-4C65-81A5-D01844D6B9A8}" sibTransId="{F0D7FB9C-276E-464A-BEC5-8EF5EED8BC77}"/>
    <dgm:cxn modelId="{7D083F71-AF9D-495C-BAF2-F431868D2AAE}" type="presOf" srcId="{A123B158-9950-4C4E-B15C-AEA391F9037D}" destId="{3DBF184D-C3D4-4767-92F8-05F87EE082D3}" srcOrd="0" destOrd="0" presId="urn:microsoft.com/office/officeart/2005/8/layout/vList2"/>
    <dgm:cxn modelId="{75023F52-4D28-487B-9484-D962A0134507}" srcId="{29546223-12B4-4880-AE51-C89F53747125}" destId="{A123B158-9950-4C4E-B15C-AEA391F9037D}" srcOrd="0" destOrd="0" parTransId="{E96E8124-27DD-4FB2-9837-C48B07E7B042}" sibTransId="{9AD24481-873F-4276-AFF0-76FE038EF08A}"/>
    <dgm:cxn modelId="{D7710589-DFFC-4EA5-8FB8-C1BF83D62DED}" srcId="{EAD623FA-58BA-476D-AAF1-F538F98306CC}" destId="{8C9C1631-BCE6-4690-B154-225FF7330887}" srcOrd="2" destOrd="0" parTransId="{36BB9A08-C6D8-4F89-8E58-1D7F97972E88}" sibTransId="{994303F8-9CDA-4150-BE32-62D190F64A08}"/>
    <dgm:cxn modelId="{CF9CD498-959F-4F0B-8A6C-ABCFA756F5B3}" type="presOf" srcId="{72C3F7D3-A91E-438F-9ACA-137688CA2ABF}" destId="{44A75D87-5939-4F9C-9FFD-4356A5220072}" srcOrd="0" destOrd="1" presId="urn:microsoft.com/office/officeart/2005/8/layout/vList2"/>
    <dgm:cxn modelId="{CDBAE0A9-3158-45D5-91C4-1109787AE10D}" type="presOf" srcId="{F082193C-FE99-432A-A49B-7E911CBF996C}" destId="{44A75D87-5939-4F9C-9FFD-4356A5220072}" srcOrd="0" destOrd="0" presId="urn:microsoft.com/office/officeart/2005/8/layout/vList2"/>
    <dgm:cxn modelId="{E5550FB0-6041-4CC1-903F-D1B980AC4137}" srcId="{642ABE0C-51A6-4AD8-8845-8C351AEFC7D7}" destId="{29546223-12B4-4880-AE51-C89F53747125}" srcOrd="3" destOrd="0" parTransId="{DBB4BA26-A2D7-4AA1-B3FF-019D4338A119}" sibTransId="{99A4D3A4-E671-48C5-BB14-3CCD1C86666E}"/>
    <dgm:cxn modelId="{DC6A84B2-F433-46E4-84C0-67E8A0C791E9}" srcId="{EAD623FA-58BA-476D-AAF1-F538F98306CC}" destId="{F082193C-FE99-432A-A49B-7E911CBF996C}" srcOrd="0" destOrd="0" parTransId="{807F3BF9-3386-4DF5-8988-E6F8FB5859B2}" sibTransId="{0074EF0C-D127-421E-9691-DCE04E520247}"/>
    <dgm:cxn modelId="{0514C0B4-1B57-4F82-8080-E2DFD574287A}" type="presOf" srcId="{642ABE0C-51A6-4AD8-8845-8C351AEFC7D7}" destId="{90B7DF97-620C-445C-9F2A-0005DF5264E2}" srcOrd="0" destOrd="0" presId="urn:microsoft.com/office/officeart/2005/8/layout/vList2"/>
    <dgm:cxn modelId="{89074BB7-9E58-443D-99EB-DE05F58C140B}" srcId="{642ABE0C-51A6-4AD8-8845-8C351AEFC7D7}" destId="{23824904-C45A-4FF7-A0F6-041DCE38EF33}" srcOrd="1" destOrd="0" parTransId="{2B5B381F-1BE6-485D-91E2-0989CF1B005A}" sibTransId="{07922AE5-38F1-4E5A-AE8C-7E19E5CBB865}"/>
    <dgm:cxn modelId="{29A839BE-4F4C-412C-9C26-F8194C446E6C}" type="presOf" srcId="{9E75A48D-F2C6-4305-BB3B-F520AFD8757F}" destId="{97B28FE7-A9DD-4426-9F5B-3B1A94035C1A}" srcOrd="0" destOrd="0" presId="urn:microsoft.com/office/officeart/2005/8/layout/vList2"/>
    <dgm:cxn modelId="{AA9238FA-965C-4A97-B09E-585A03B8D9AE}" type="presOf" srcId="{B460C5FF-4635-463D-BDFF-002D30F92687}" destId="{D72D898D-2FA2-4E66-A4DA-C528B70791D5}" srcOrd="0" destOrd="0" presId="urn:microsoft.com/office/officeart/2005/8/layout/vList2"/>
    <dgm:cxn modelId="{56EFDAFB-2548-4499-BD9E-7351EFA01A3B}" type="presOf" srcId="{8C9C1631-BCE6-4690-B154-225FF7330887}" destId="{44A75D87-5939-4F9C-9FFD-4356A5220072}" srcOrd="0" destOrd="2" presId="urn:microsoft.com/office/officeart/2005/8/layout/vList2"/>
    <dgm:cxn modelId="{F2D98D6C-FAEE-48A7-B582-F69B0F9B3A83}" type="presParOf" srcId="{90B7DF97-620C-445C-9F2A-0005DF5264E2}" destId="{0031E94D-1365-4A8D-A6AA-8F90543B64E2}" srcOrd="0" destOrd="0" presId="urn:microsoft.com/office/officeart/2005/8/layout/vList2"/>
    <dgm:cxn modelId="{8AAFE205-C25E-4C97-9F26-127A204B90F8}" type="presParOf" srcId="{90B7DF97-620C-445C-9F2A-0005DF5264E2}" destId="{44A75D87-5939-4F9C-9FFD-4356A5220072}" srcOrd="1" destOrd="0" presId="urn:microsoft.com/office/officeart/2005/8/layout/vList2"/>
    <dgm:cxn modelId="{C3C1462F-55E3-4DFB-A60E-4AA4F01F91A6}" type="presParOf" srcId="{90B7DF97-620C-445C-9F2A-0005DF5264E2}" destId="{CC718BE6-E26D-4BE9-B7CB-AE5A2EBA32EF}" srcOrd="2" destOrd="0" presId="urn:microsoft.com/office/officeart/2005/8/layout/vList2"/>
    <dgm:cxn modelId="{B43398F9-033E-4E65-8D32-596D1638CBDE}" type="presParOf" srcId="{90B7DF97-620C-445C-9F2A-0005DF5264E2}" destId="{97B28FE7-A9DD-4426-9F5B-3B1A94035C1A}" srcOrd="3" destOrd="0" presId="urn:microsoft.com/office/officeart/2005/8/layout/vList2"/>
    <dgm:cxn modelId="{9376E210-37E0-4259-8A32-8F910851EFE0}" type="presParOf" srcId="{90B7DF97-620C-445C-9F2A-0005DF5264E2}" destId="{D72D898D-2FA2-4E66-A4DA-C528B70791D5}" srcOrd="4" destOrd="0" presId="urn:microsoft.com/office/officeart/2005/8/layout/vList2"/>
    <dgm:cxn modelId="{E87C3B89-8AEF-435B-AD5A-455E54A2AB05}" type="presParOf" srcId="{90B7DF97-620C-445C-9F2A-0005DF5264E2}" destId="{86E03335-2A6F-404E-B91A-F2114FD3A577}" srcOrd="5" destOrd="0" presId="urn:microsoft.com/office/officeart/2005/8/layout/vList2"/>
    <dgm:cxn modelId="{C87A416E-A54E-4B96-97C4-823A181C269A}" type="presParOf" srcId="{90B7DF97-620C-445C-9F2A-0005DF5264E2}" destId="{284FCE44-8DDC-49AF-B5B8-1FEA4A2D95EB}" srcOrd="6" destOrd="0" presId="urn:microsoft.com/office/officeart/2005/8/layout/vList2"/>
    <dgm:cxn modelId="{6787438D-62BC-4C86-A181-07E63C06C4EC}" type="presParOf" srcId="{90B7DF97-620C-445C-9F2A-0005DF5264E2}" destId="{3DBF184D-C3D4-4767-92F8-05F87EE082D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8D4B4-03E1-4D79-A62E-E7514EAA339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317637-E27F-431D-AAF5-074654E5E4C9}">
      <dgm:prSet phldrT="[Text]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+mj-lt"/>
            </a:rPr>
            <a:t>How do you calculate person months? </a:t>
          </a:r>
        </a:p>
      </dgm:t>
    </dgm:pt>
    <dgm:pt modelId="{DC2351F9-3204-4128-AE56-62420FCE4B29}" type="parTrans" cxnId="{494BDF58-4E8C-4FD1-9F94-58A3CA8EF6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E65D6C-E009-461A-9658-3B09E80B9426}" type="sibTrans" cxnId="{494BDF58-4E8C-4FD1-9F94-58A3CA8EF6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83D2FA-8AE6-4B78-81C4-FA628F0F3A8D}">
      <dgm:prSet/>
      <dgm:spPr/>
      <dgm:t>
        <a:bodyPr/>
        <a:lstStyle/>
        <a:p>
          <a:r>
            <a:rPr lang="en-US" dirty="0">
              <a:latin typeface="+mj-lt"/>
            </a:rPr>
            <a:t>Multiply percentage  effort times the number of months appointment.  For example:</a:t>
          </a:r>
        </a:p>
      </dgm:t>
    </dgm:pt>
    <dgm:pt modelId="{50A5235D-4FD0-4032-B05D-1CC0E80802EC}" type="parTrans" cxnId="{95D659F0-842D-4781-A18F-2FC69ED0B7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03223E-ECB0-4A3C-AA5D-3091F903DD6B}" type="sibTrans" cxnId="{95D659F0-842D-4781-A18F-2FC69ED0B7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D2EE7A-4F03-4498-B61A-190F1D1C0DA4}">
      <dgm:prSet/>
      <dgm:spPr/>
      <dgm:t>
        <a:bodyPr/>
        <a:lstStyle/>
        <a:p>
          <a:r>
            <a:rPr lang="en-US" dirty="0">
              <a:latin typeface="+mj-lt"/>
            </a:rPr>
            <a:t>10% of a 9 month academic year appointment equals .9 person months (9 x .10 = .9 person months)</a:t>
          </a:r>
        </a:p>
      </dgm:t>
    </dgm:pt>
    <dgm:pt modelId="{E5636FBD-EFB4-416F-A37F-E99BAE5A638A}" type="parTrans" cxnId="{8165C520-0C70-4424-B6B1-2BFAFA3AAD3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1E013A-3223-443A-B4BB-4F6A80633346}" type="sibTrans" cxnId="{8165C520-0C70-4424-B6B1-2BFAFA3AAD3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C58367E-9825-4D3B-9E60-5C3FC0BC42E6}">
      <dgm:prSet/>
      <dgm:spPr/>
      <dgm:t>
        <a:bodyPr/>
        <a:lstStyle/>
        <a:p>
          <a:r>
            <a:rPr lang="en-US" dirty="0">
              <a:latin typeface="+mj-lt"/>
            </a:rPr>
            <a:t>10% of a 12 month calendar appointment equals 1.2 months          (12 x .10 = 1.2 person months)</a:t>
          </a:r>
        </a:p>
      </dgm:t>
    </dgm:pt>
    <dgm:pt modelId="{CD48A3B5-F61F-413C-A1B0-384DD19C4523}" type="parTrans" cxnId="{29301EB8-3E29-4F3A-B6FD-9A9F3D2D21B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34E746-FA7E-48BC-B313-43CF0FD088DE}" type="sibTrans" cxnId="{29301EB8-3E29-4F3A-B6FD-9A9F3D2D21B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9AA1DCC-F816-4EE7-A63A-3FA12D0A77CF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atin typeface="+mj-lt"/>
            </a:rPr>
            <a:t>Actual figures for person months should be included in appropriate columns – do not round up or down.</a:t>
          </a:r>
        </a:p>
      </dgm:t>
    </dgm:pt>
    <dgm:pt modelId="{C8FBAF83-4B1F-429A-B9D4-3ACFE875E15C}" type="parTrans" cxnId="{BEF99EBB-D390-4BC2-B9AE-3E4AFB9C04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7211430-4007-4D50-A1D4-73F352197C9C}" type="sibTrans" cxnId="{BEF99EBB-D390-4BC2-B9AE-3E4AFB9C04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FD08B0D-1C3C-4C6D-A96D-06CC6D3A03BF}" type="pres">
      <dgm:prSet presAssocID="{7ED8D4B4-03E1-4D79-A62E-E7514EAA339A}" presName="linear" presStyleCnt="0">
        <dgm:presLayoutVars>
          <dgm:animLvl val="lvl"/>
          <dgm:resizeHandles val="exact"/>
        </dgm:presLayoutVars>
      </dgm:prSet>
      <dgm:spPr/>
    </dgm:pt>
    <dgm:pt modelId="{0ABA63A1-076E-4733-AE88-5924979F095E}" type="pres">
      <dgm:prSet presAssocID="{89317637-E27F-431D-AAF5-074654E5E4C9}" presName="parentText" presStyleLbl="node1" presStyleIdx="0" presStyleCnt="2" custScaleY="66121" custLinFactNeighborY="-3468">
        <dgm:presLayoutVars>
          <dgm:chMax val="0"/>
          <dgm:bulletEnabled val="1"/>
        </dgm:presLayoutVars>
      </dgm:prSet>
      <dgm:spPr/>
    </dgm:pt>
    <dgm:pt modelId="{D3AE3EB7-B753-4D5D-9F44-63876666DB48}" type="pres">
      <dgm:prSet presAssocID="{89317637-E27F-431D-AAF5-074654E5E4C9}" presName="childText" presStyleLbl="revTx" presStyleIdx="0" presStyleCnt="1">
        <dgm:presLayoutVars>
          <dgm:bulletEnabled val="1"/>
        </dgm:presLayoutVars>
      </dgm:prSet>
      <dgm:spPr/>
    </dgm:pt>
    <dgm:pt modelId="{958CB048-EC50-4D86-9F01-C0ECD258B8E1}" type="pres">
      <dgm:prSet presAssocID="{F9AA1DCC-F816-4EE7-A63A-3FA12D0A77CF}" presName="parentText" presStyleLbl="node1" presStyleIdx="1" presStyleCnt="2" custScaleY="74479">
        <dgm:presLayoutVars>
          <dgm:chMax val="0"/>
          <dgm:bulletEnabled val="1"/>
        </dgm:presLayoutVars>
      </dgm:prSet>
      <dgm:spPr/>
    </dgm:pt>
  </dgm:ptLst>
  <dgm:cxnLst>
    <dgm:cxn modelId="{8165C520-0C70-4424-B6B1-2BFAFA3AAD32}" srcId="{5F83D2FA-8AE6-4B78-81C4-FA628F0F3A8D}" destId="{F2D2EE7A-4F03-4498-B61A-190F1D1C0DA4}" srcOrd="0" destOrd="0" parTransId="{E5636FBD-EFB4-416F-A37F-E99BAE5A638A}" sibTransId="{E01E013A-3223-443A-B4BB-4F6A80633346}"/>
    <dgm:cxn modelId="{AE51682C-19E5-4418-B82F-8B32850016A7}" type="presOf" srcId="{7ED8D4B4-03E1-4D79-A62E-E7514EAA339A}" destId="{FFD08B0D-1C3C-4C6D-A96D-06CC6D3A03BF}" srcOrd="0" destOrd="0" presId="urn:microsoft.com/office/officeart/2005/8/layout/vList2"/>
    <dgm:cxn modelId="{E210114D-21A7-464D-AB6D-4B2C8B561FAD}" type="presOf" srcId="{89317637-E27F-431D-AAF5-074654E5E4C9}" destId="{0ABA63A1-076E-4733-AE88-5924979F095E}" srcOrd="0" destOrd="0" presId="urn:microsoft.com/office/officeart/2005/8/layout/vList2"/>
    <dgm:cxn modelId="{494BDF58-4E8C-4FD1-9F94-58A3CA8EF684}" srcId="{7ED8D4B4-03E1-4D79-A62E-E7514EAA339A}" destId="{89317637-E27F-431D-AAF5-074654E5E4C9}" srcOrd="0" destOrd="0" parTransId="{DC2351F9-3204-4128-AE56-62420FCE4B29}" sibTransId="{DDE65D6C-E009-461A-9658-3B09E80B9426}"/>
    <dgm:cxn modelId="{EBA767A3-9730-4837-A7C4-60E5026D874F}" type="presOf" srcId="{F2D2EE7A-4F03-4498-B61A-190F1D1C0DA4}" destId="{D3AE3EB7-B753-4D5D-9F44-63876666DB48}" srcOrd="0" destOrd="1" presId="urn:microsoft.com/office/officeart/2005/8/layout/vList2"/>
    <dgm:cxn modelId="{29301EB8-3E29-4F3A-B6FD-9A9F3D2D21B2}" srcId="{5F83D2FA-8AE6-4B78-81C4-FA628F0F3A8D}" destId="{5C58367E-9825-4D3B-9E60-5C3FC0BC42E6}" srcOrd="1" destOrd="0" parTransId="{CD48A3B5-F61F-413C-A1B0-384DD19C4523}" sibTransId="{5234E746-FA7E-48BC-B313-43CF0FD088DE}"/>
    <dgm:cxn modelId="{BEF99EBB-D390-4BC2-B9AE-3E4AFB9C04D9}" srcId="{7ED8D4B4-03E1-4D79-A62E-E7514EAA339A}" destId="{F9AA1DCC-F816-4EE7-A63A-3FA12D0A77CF}" srcOrd="1" destOrd="0" parTransId="{C8FBAF83-4B1F-429A-B9D4-3ACFE875E15C}" sibTransId="{77211430-4007-4D50-A1D4-73F352197C9C}"/>
    <dgm:cxn modelId="{7DD170C3-F305-45D0-890C-524DA9003E24}" type="presOf" srcId="{5F83D2FA-8AE6-4B78-81C4-FA628F0F3A8D}" destId="{D3AE3EB7-B753-4D5D-9F44-63876666DB48}" srcOrd="0" destOrd="0" presId="urn:microsoft.com/office/officeart/2005/8/layout/vList2"/>
    <dgm:cxn modelId="{95D659F0-842D-4781-A18F-2FC69ED0B753}" srcId="{89317637-E27F-431D-AAF5-074654E5E4C9}" destId="{5F83D2FA-8AE6-4B78-81C4-FA628F0F3A8D}" srcOrd="0" destOrd="0" parTransId="{50A5235D-4FD0-4032-B05D-1CC0E80802EC}" sibTransId="{7203223E-ECB0-4A3C-AA5D-3091F903DD6B}"/>
    <dgm:cxn modelId="{1F2CC2F9-6097-439B-AA96-7F569AB80F17}" type="presOf" srcId="{F9AA1DCC-F816-4EE7-A63A-3FA12D0A77CF}" destId="{958CB048-EC50-4D86-9F01-C0ECD258B8E1}" srcOrd="0" destOrd="0" presId="urn:microsoft.com/office/officeart/2005/8/layout/vList2"/>
    <dgm:cxn modelId="{30940DFB-11F7-4555-AD1E-F0A9A089AF2E}" type="presOf" srcId="{5C58367E-9825-4D3B-9E60-5C3FC0BC42E6}" destId="{D3AE3EB7-B753-4D5D-9F44-63876666DB48}" srcOrd="0" destOrd="2" presId="urn:microsoft.com/office/officeart/2005/8/layout/vList2"/>
    <dgm:cxn modelId="{E8ED1EE7-931F-4583-A9C2-EB9EAD797960}" type="presParOf" srcId="{FFD08B0D-1C3C-4C6D-A96D-06CC6D3A03BF}" destId="{0ABA63A1-076E-4733-AE88-5924979F095E}" srcOrd="0" destOrd="0" presId="urn:microsoft.com/office/officeart/2005/8/layout/vList2"/>
    <dgm:cxn modelId="{B620EA11-AEA7-496C-B051-B1DD8C0EE324}" type="presParOf" srcId="{FFD08B0D-1C3C-4C6D-A96D-06CC6D3A03BF}" destId="{D3AE3EB7-B753-4D5D-9F44-63876666DB48}" srcOrd="1" destOrd="0" presId="urn:microsoft.com/office/officeart/2005/8/layout/vList2"/>
    <dgm:cxn modelId="{3975A19A-6CFF-4A81-9BC8-C66A42557A5A}" type="presParOf" srcId="{FFD08B0D-1C3C-4C6D-A96D-06CC6D3A03BF}" destId="{958CB048-EC50-4D86-9F01-C0ECD258B8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56266-C9DE-4BC5-9BB0-8D030CEF7A5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A1AAC3-5920-41C7-A3B7-0157D4FF7184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>
              <a:latin typeface="+mj-lt"/>
            </a:rPr>
            <a:t>Budget period</a:t>
          </a:r>
        </a:p>
      </dgm:t>
    </dgm:pt>
    <dgm:pt modelId="{5C75E3AF-12EB-45B3-A7AC-60EF4BEDB267}" type="parTrans" cxnId="{F8582E0F-E410-46C4-8AFE-AB1BC9CD61B2}">
      <dgm:prSet/>
      <dgm:spPr/>
      <dgm:t>
        <a:bodyPr/>
        <a:lstStyle/>
        <a:p>
          <a:endParaRPr lang="en-US"/>
        </a:p>
      </dgm:t>
    </dgm:pt>
    <dgm:pt modelId="{C7C5EC98-9FC6-40B5-B8CC-D85BFA70447C}" type="sibTrans" cxnId="{F8582E0F-E410-46C4-8AFE-AB1BC9CD61B2}">
      <dgm:prSet/>
      <dgm:spPr/>
      <dgm:t>
        <a:bodyPr/>
        <a:lstStyle/>
        <a:p>
          <a:endParaRPr lang="en-US"/>
        </a:p>
      </dgm:t>
    </dgm:pt>
    <dgm:pt modelId="{47058994-81F2-46C3-A1FE-1BB21611D71B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latin typeface="+mj-lt"/>
            </a:rPr>
            <a:t>Direct Cost Amounts</a:t>
          </a:r>
        </a:p>
      </dgm:t>
    </dgm:pt>
    <dgm:pt modelId="{BC2B5613-FCAE-4BFF-AA77-8D99651E0E62}" type="parTrans" cxnId="{14EAAAB1-EEFA-448A-861E-F88F93FC4C28}">
      <dgm:prSet/>
      <dgm:spPr/>
      <dgm:t>
        <a:bodyPr/>
        <a:lstStyle/>
        <a:p>
          <a:endParaRPr lang="en-US"/>
        </a:p>
      </dgm:t>
    </dgm:pt>
    <dgm:pt modelId="{D2228F71-F298-4BFA-96DB-770780405B5B}" type="sibTrans" cxnId="{14EAAAB1-EEFA-448A-861E-F88F93FC4C28}">
      <dgm:prSet/>
      <dgm:spPr/>
      <dgm:t>
        <a:bodyPr/>
        <a:lstStyle/>
        <a:p>
          <a:endParaRPr lang="en-US"/>
        </a:p>
      </dgm:t>
    </dgm:pt>
    <dgm:pt modelId="{AB7F7D58-AADF-44A8-AA9F-97D2E6A629BC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2000" dirty="0">
              <a:latin typeface="+mj-lt"/>
            </a:rPr>
            <a:t>Direct Cost less consortium F&amp;A, Consortium F&amp;A,           Total Direct Cost</a:t>
          </a:r>
        </a:p>
      </dgm:t>
    </dgm:pt>
    <dgm:pt modelId="{273653EA-BE81-4967-8DC2-82BA2E1CEF7C}" type="parTrans" cxnId="{AD1D0662-FF1C-4E1C-9DC9-47B721017099}">
      <dgm:prSet/>
      <dgm:spPr/>
      <dgm:t>
        <a:bodyPr/>
        <a:lstStyle/>
        <a:p>
          <a:endParaRPr lang="en-US"/>
        </a:p>
      </dgm:t>
    </dgm:pt>
    <dgm:pt modelId="{42139DB0-AC41-4AF0-8151-97CC791131C7}" type="sibTrans" cxnId="{AD1D0662-FF1C-4E1C-9DC9-47B721017099}">
      <dgm:prSet/>
      <dgm:spPr/>
      <dgm:t>
        <a:bodyPr/>
        <a:lstStyle/>
        <a:p>
          <a:endParaRPr lang="en-US"/>
        </a:p>
      </dgm:t>
    </dgm:pt>
    <dgm:pt modelId="{72B463A9-754D-42C1-92CB-55D1E74A4645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latin typeface="+mj-lt"/>
            </a:rPr>
            <a:t>Indirect Costs Calculation Section</a:t>
          </a:r>
        </a:p>
      </dgm:t>
    </dgm:pt>
    <dgm:pt modelId="{D7DE95AF-3899-4E82-9A9C-0B767A3924F3}" type="parTrans" cxnId="{3462D68B-922C-43C6-88B4-B0BB400EF022}">
      <dgm:prSet/>
      <dgm:spPr/>
      <dgm:t>
        <a:bodyPr/>
        <a:lstStyle/>
        <a:p>
          <a:endParaRPr lang="en-US"/>
        </a:p>
      </dgm:t>
    </dgm:pt>
    <dgm:pt modelId="{0E54338D-39E7-4092-958B-8067A89518AF}" type="sibTrans" cxnId="{3462D68B-922C-43C6-88B4-B0BB400EF022}">
      <dgm:prSet/>
      <dgm:spPr/>
      <dgm:t>
        <a:bodyPr/>
        <a:lstStyle/>
        <a:p>
          <a:endParaRPr lang="en-US"/>
        </a:p>
      </dgm:t>
    </dgm:pt>
    <dgm:pt modelId="{C2A03D50-0B0A-4FB6-9AC8-035BDF02EE0D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2000" dirty="0">
              <a:latin typeface="+mj-lt"/>
            </a:rPr>
            <a:t>Indirect Cost Type (MTDC), Rate (%), Base and Funds Requested</a:t>
          </a:r>
        </a:p>
      </dgm:t>
    </dgm:pt>
    <dgm:pt modelId="{AF125482-742D-4040-A572-D807800AD8D7}" type="parTrans" cxnId="{CDC9C96F-47C1-4AB7-8006-E5860FEC354F}">
      <dgm:prSet/>
      <dgm:spPr/>
      <dgm:t>
        <a:bodyPr/>
        <a:lstStyle/>
        <a:p>
          <a:endParaRPr lang="en-US"/>
        </a:p>
      </dgm:t>
    </dgm:pt>
    <dgm:pt modelId="{76A3D27A-CE6A-45C3-8F1D-7E451E33720A}" type="sibTrans" cxnId="{CDC9C96F-47C1-4AB7-8006-E5860FEC354F}">
      <dgm:prSet/>
      <dgm:spPr/>
      <dgm:t>
        <a:bodyPr/>
        <a:lstStyle/>
        <a:p>
          <a:endParaRPr lang="en-US"/>
        </a:p>
      </dgm:t>
    </dgm:pt>
    <dgm:pt modelId="{6BA5305F-0ACD-481A-9825-7B60AEF1F4F5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latin typeface="+mj-lt"/>
            </a:rPr>
            <a:t>Cumulative Budget</a:t>
          </a:r>
        </a:p>
      </dgm:t>
    </dgm:pt>
    <dgm:pt modelId="{0BADF796-E5A6-4407-8127-992DB142D113}" type="parTrans" cxnId="{58BD37FF-A4B9-41DA-83B5-F6EA1FB9BF59}">
      <dgm:prSet/>
      <dgm:spPr/>
      <dgm:t>
        <a:bodyPr/>
        <a:lstStyle/>
        <a:p>
          <a:endParaRPr lang="en-US"/>
        </a:p>
      </dgm:t>
    </dgm:pt>
    <dgm:pt modelId="{6522AD27-46CA-4A6E-B7CD-672C174D9B3D}" type="sibTrans" cxnId="{58BD37FF-A4B9-41DA-83B5-F6EA1FB9BF59}">
      <dgm:prSet/>
      <dgm:spPr/>
      <dgm:t>
        <a:bodyPr/>
        <a:lstStyle/>
        <a:p>
          <a:endParaRPr lang="en-US"/>
        </a:p>
      </dgm:t>
    </dgm:pt>
    <dgm:pt modelId="{11F24BE3-8205-41DC-9F2F-9F43E5192897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>
              <a:latin typeface="+mj-lt"/>
            </a:rPr>
            <a:t>Budget Justification</a:t>
          </a:r>
        </a:p>
      </dgm:t>
    </dgm:pt>
    <dgm:pt modelId="{157B3D74-AA15-4BE0-A99B-61D709A47323}" type="parTrans" cxnId="{570461C2-C217-4046-BB82-C05C511C003E}">
      <dgm:prSet/>
      <dgm:spPr/>
      <dgm:t>
        <a:bodyPr/>
        <a:lstStyle/>
        <a:p>
          <a:endParaRPr lang="en-US"/>
        </a:p>
      </dgm:t>
    </dgm:pt>
    <dgm:pt modelId="{A5A4D0E5-1CBC-437A-812B-0A97CDC2E2AC}" type="sibTrans" cxnId="{570461C2-C217-4046-BB82-C05C511C003E}">
      <dgm:prSet/>
      <dgm:spPr/>
      <dgm:t>
        <a:bodyPr/>
        <a:lstStyle/>
        <a:p>
          <a:endParaRPr lang="en-US"/>
        </a:p>
      </dgm:t>
    </dgm:pt>
    <dgm:pt modelId="{57545F42-4DC8-441B-8653-1792875EBA44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2000" kern="1200" dirty="0">
              <a:latin typeface="+mj-lt"/>
            </a:rPr>
            <a:t>Additional explanation if variation in the number of  modules requested</a:t>
          </a:r>
        </a:p>
      </dgm:t>
    </dgm:pt>
    <dgm:pt modelId="{2D1148D2-A100-4F42-8CFA-9345585F8FD6}" type="parTrans" cxnId="{53F2C0BF-0CE7-4B93-985B-FAE7E7B21144}">
      <dgm:prSet/>
      <dgm:spPr/>
      <dgm:t>
        <a:bodyPr/>
        <a:lstStyle/>
        <a:p>
          <a:endParaRPr lang="en-US"/>
        </a:p>
      </dgm:t>
    </dgm:pt>
    <dgm:pt modelId="{76373CC4-162D-4089-AD2F-7BCA8E126FB1}" type="sibTrans" cxnId="{53F2C0BF-0CE7-4B93-985B-FAE7E7B21144}">
      <dgm:prSet/>
      <dgm:spPr/>
      <dgm:t>
        <a:bodyPr/>
        <a:lstStyle/>
        <a:p>
          <a:endParaRPr lang="en-US"/>
        </a:p>
      </dgm:t>
    </dgm:pt>
    <dgm:pt modelId="{135E882C-AF96-43DA-AA19-C12E1FC6C749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2000" dirty="0">
              <a:latin typeface="+mj-lt"/>
            </a:rPr>
            <a:t>Start and end dates</a:t>
          </a:r>
        </a:p>
      </dgm:t>
    </dgm:pt>
    <dgm:pt modelId="{4C5FD2F2-999C-43CB-8A58-D81D08803D58}" type="parTrans" cxnId="{5E222199-E1E8-46CD-A529-D106A3BF8C2B}">
      <dgm:prSet/>
      <dgm:spPr/>
      <dgm:t>
        <a:bodyPr/>
        <a:lstStyle/>
        <a:p>
          <a:endParaRPr lang="en-US"/>
        </a:p>
      </dgm:t>
    </dgm:pt>
    <dgm:pt modelId="{E8B13649-D7A9-4218-98A0-167F410075DD}" type="sibTrans" cxnId="{5E222199-E1E8-46CD-A529-D106A3BF8C2B}">
      <dgm:prSet/>
      <dgm:spPr/>
      <dgm:t>
        <a:bodyPr/>
        <a:lstStyle/>
        <a:p>
          <a:endParaRPr lang="en-US"/>
        </a:p>
      </dgm:t>
    </dgm:pt>
    <dgm:pt modelId="{A01F7A61-B01B-41A5-9FBB-295A4D79BD54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2000" dirty="0">
              <a:latin typeface="+mj-lt"/>
            </a:rPr>
            <a:t>System-generated</a:t>
          </a:r>
        </a:p>
      </dgm:t>
    </dgm:pt>
    <dgm:pt modelId="{1BF4BEB2-AB3C-4810-94C5-0B9F02F04B2D}" type="parTrans" cxnId="{0B296DA4-6631-48A9-9529-C6100851A823}">
      <dgm:prSet/>
      <dgm:spPr/>
      <dgm:t>
        <a:bodyPr/>
        <a:lstStyle/>
        <a:p>
          <a:endParaRPr lang="en-US"/>
        </a:p>
      </dgm:t>
    </dgm:pt>
    <dgm:pt modelId="{64E2B1AC-44AE-4259-8DDD-A475D42F6643}" type="sibTrans" cxnId="{0B296DA4-6631-48A9-9529-C6100851A823}">
      <dgm:prSet/>
      <dgm:spPr/>
      <dgm:t>
        <a:bodyPr/>
        <a:lstStyle/>
        <a:p>
          <a:endParaRPr lang="en-US"/>
        </a:p>
      </dgm:t>
    </dgm:pt>
    <dgm:pt modelId="{E58226F9-587F-4514-AB4D-42BF36867E9C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Tx/>
            <a:buNone/>
          </a:pPr>
          <a:r>
            <a:rPr lang="en-US" sz="2000" kern="1200" dirty="0">
              <a:latin typeface="+mj-lt"/>
            </a:rPr>
            <a:t>Details for Personnel and Consortium Only</a:t>
          </a:r>
        </a:p>
      </dgm:t>
    </dgm:pt>
    <dgm:pt modelId="{14B60AA7-0968-436E-A31B-A80DE1C23F50}" type="parTrans" cxnId="{DB9C9DCC-3ABC-4917-A52D-18D8E5DF0C0D}">
      <dgm:prSet/>
      <dgm:spPr/>
      <dgm:t>
        <a:bodyPr/>
        <a:lstStyle/>
        <a:p>
          <a:endParaRPr lang="en-US"/>
        </a:p>
      </dgm:t>
    </dgm:pt>
    <dgm:pt modelId="{436F34E7-A997-4519-B045-A0170CC56C10}" type="sibTrans" cxnId="{DB9C9DCC-3ABC-4917-A52D-18D8E5DF0C0D}">
      <dgm:prSet/>
      <dgm:spPr/>
      <dgm:t>
        <a:bodyPr/>
        <a:lstStyle/>
        <a:p>
          <a:endParaRPr lang="en-US"/>
        </a:p>
      </dgm:t>
    </dgm:pt>
    <dgm:pt modelId="{D2C6EC61-A3A7-4F50-B7D9-11E1890AA1EB}" type="pres">
      <dgm:prSet presAssocID="{33656266-C9DE-4BC5-9BB0-8D030CEF7A5F}" presName="Name0" presStyleCnt="0">
        <dgm:presLayoutVars>
          <dgm:dir/>
          <dgm:animLvl val="lvl"/>
          <dgm:resizeHandles val="exact"/>
        </dgm:presLayoutVars>
      </dgm:prSet>
      <dgm:spPr/>
    </dgm:pt>
    <dgm:pt modelId="{11FF60A9-BDCD-44CA-901B-B0B4604973E0}" type="pres">
      <dgm:prSet presAssocID="{0FA1AAC3-5920-41C7-A3B7-0157D4FF7184}" presName="linNode" presStyleCnt="0"/>
      <dgm:spPr/>
    </dgm:pt>
    <dgm:pt modelId="{7A87BB6E-BB3D-4368-A346-A796263EE7DF}" type="pres">
      <dgm:prSet presAssocID="{0FA1AAC3-5920-41C7-A3B7-0157D4FF7184}" presName="parentText" presStyleLbl="node1" presStyleIdx="0" presStyleCnt="5" custLinFactNeighborX="-1273" custLinFactNeighborY="5146">
        <dgm:presLayoutVars>
          <dgm:chMax val="1"/>
          <dgm:bulletEnabled val="1"/>
        </dgm:presLayoutVars>
      </dgm:prSet>
      <dgm:spPr/>
    </dgm:pt>
    <dgm:pt modelId="{5B8A9884-7755-4EA9-A46F-435D043B30B4}" type="pres">
      <dgm:prSet presAssocID="{0FA1AAC3-5920-41C7-A3B7-0157D4FF7184}" presName="descendantText" presStyleLbl="alignAccFollowNode1" presStyleIdx="0" presStyleCnt="5" custLinFactNeighborX="-2263" custLinFactNeighborY="6433">
        <dgm:presLayoutVars>
          <dgm:bulletEnabled val="1"/>
        </dgm:presLayoutVars>
      </dgm:prSet>
      <dgm:spPr/>
    </dgm:pt>
    <dgm:pt modelId="{6EBA753E-D666-4E6C-BB62-14F59B0A4F3A}" type="pres">
      <dgm:prSet presAssocID="{C7C5EC98-9FC6-40B5-B8CC-D85BFA70447C}" presName="sp" presStyleCnt="0"/>
      <dgm:spPr/>
    </dgm:pt>
    <dgm:pt modelId="{89BE27F9-2707-4186-B7AB-6B706E33B514}" type="pres">
      <dgm:prSet presAssocID="{47058994-81F2-46C3-A1FE-1BB21611D71B}" presName="linNode" presStyleCnt="0"/>
      <dgm:spPr/>
    </dgm:pt>
    <dgm:pt modelId="{88DEF5F6-97C7-4A81-8ABB-F141EA2BFAB1}" type="pres">
      <dgm:prSet presAssocID="{47058994-81F2-46C3-A1FE-1BB21611D71B}" presName="parentText" presStyleLbl="node1" presStyleIdx="1" presStyleCnt="5" custLinFactNeighborY="4737">
        <dgm:presLayoutVars>
          <dgm:chMax val="1"/>
          <dgm:bulletEnabled val="1"/>
        </dgm:presLayoutVars>
      </dgm:prSet>
      <dgm:spPr/>
    </dgm:pt>
    <dgm:pt modelId="{4B9E8D25-B2B1-4530-8826-E877789DA4A8}" type="pres">
      <dgm:prSet presAssocID="{47058994-81F2-46C3-A1FE-1BB21611D71B}" presName="descendantText" presStyleLbl="alignAccFollowNode1" presStyleIdx="1" presStyleCnt="5" custLinFactNeighborX="-2263" custLinFactNeighborY="6433">
        <dgm:presLayoutVars>
          <dgm:bulletEnabled val="1"/>
        </dgm:presLayoutVars>
      </dgm:prSet>
      <dgm:spPr/>
    </dgm:pt>
    <dgm:pt modelId="{3B202754-089B-4E3D-9EF0-9294B59C9DE5}" type="pres">
      <dgm:prSet presAssocID="{D2228F71-F298-4BFA-96DB-770780405B5B}" presName="sp" presStyleCnt="0"/>
      <dgm:spPr/>
    </dgm:pt>
    <dgm:pt modelId="{2863A76E-8FBF-4CE8-BECB-EAEFF843A263}" type="pres">
      <dgm:prSet presAssocID="{72B463A9-754D-42C1-92CB-55D1E74A4645}" presName="linNode" presStyleCnt="0"/>
      <dgm:spPr/>
    </dgm:pt>
    <dgm:pt modelId="{4EF4CCC9-5BB4-4425-B97C-27C656A56DC8}" type="pres">
      <dgm:prSet presAssocID="{72B463A9-754D-42C1-92CB-55D1E74A4645}" presName="parentText" presStyleLbl="node1" presStyleIdx="2" presStyleCnt="5" custLinFactNeighborY="2914">
        <dgm:presLayoutVars>
          <dgm:chMax val="1"/>
          <dgm:bulletEnabled val="1"/>
        </dgm:presLayoutVars>
      </dgm:prSet>
      <dgm:spPr/>
    </dgm:pt>
    <dgm:pt modelId="{D362FD28-A7C8-421F-9FA5-B8AB4BEAD849}" type="pres">
      <dgm:prSet presAssocID="{72B463A9-754D-42C1-92CB-55D1E74A4645}" presName="descendantText" presStyleLbl="alignAccFollowNode1" presStyleIdx="2" presStyleCnt="5" custLinFactNeighborX="-2263" custLinFactNeighborY="6433">
        <dgm:presLayoutVars>
          <dgm:bulletEnabled val="1"/>
        </dgm:presLayoutVars>
      </dgm:prSet>
      <dgm:spPr/>
    </dgm:pt>
    <dgm:pt modelId="{E5F0E380-0DDE-48B2-A9CF-1241E1FB1BCF}" type="pres">
      <dgm:prSet presAssocID="{0E54338D-39E7-4092-958B-8067A89518AF}" presName="sp" presStyleCnt="0"/>
      <dgm:spPr/>
    </dgm:pt>
    <dgm:pt modelId="{1E1549F3-7EF7-43FF-9A66-EC2DFFB8AF1D}" type="pres">
      <dgm:prSet presAssocID="{6BA5305F-0ACD-481A-9825-7B60AEF1F4F5}" presName="linNode" presStyleCnt="0"/>
      <dgm:spPr/>
    </dgm:pt>
    <dgm:pt modelId="{90D04672-7447-4566-A2E6-00D218EC3D00}" type="pres">
      <dgm:prSet presAssocID="{6BA5305F-0ACD-481A-9825-7B60AEF1F4F5}" presName="parentText" presStyleLbl="node1" presStyleIdx="3" presStyleCnt="5" custLinFactNeighborY="4516">
        <dgm:presLayoutVars>
          <dgm:chMax val="1"/>
          <dgm:bulletEnabled val="1"/>
        </dgm:presLayoutVars>
      </dgm:prSet>
      <dgm:spPr/>
    </dgm:pt>
    <dgm:pt modelId="{D6DF54A8-069C-46C4-A91E-E84855ED9CC9}" type="pres">
      <dgm:prSet presAssocID="{6BA5305F-0ACD-481A-9825-7B60AEF1F4F5}" presName="descendantText" presStyleLbl="alignAccFollowNode1" presStyleIdx="3" presStyleCnt="5" custLinFactNeighborX="-2263" custLinFactNeighborY="6433">
        <dgm:presLayoutVars>
          <dgm:bulletEnabled val="1"/>
        </dgm:presLayoutVars>
      </dgm:prSet>
      <dgm:spPr/>
    </dgm:pt>
    <dgm:pt modelId="{FAC6FF1C-FEE3-42C5-8E96-68C0CEDDE1A5}" type="pres">
      <dgm:prSet presAssocID="{6522AD27-46CA-4A6E-B7CD-672C174D9B3D}" presName="sp" presStyleCnt="0"/>
      <dgm:spPr/>
    </dgm:pt>
    <dgm:pt modelId="{1BD171CB-4E5A-4545-8562-DD20F414E131}" type="pres">
      <dgm:prSet presAssocID="{11F24BE3-8205-41DC-9F2F-9F43E5192897}" presName="linNode" presStyleCnt="0"/>
      <dgm:spPr/>
    </dgm:pt>
    <dgm:pt modelId="{8639C7C0-559D-4768-8B67-150554DC62B0}" type="pres">
      <dgm:prSet presAssocID="{11F24BE3-8205-41DC-9F2F-9F43E5192897}" presName="parentText" presStyleLbl="node1" presStyleIdx="4" presStyleCnt="5" custScaleY="162229" custLinFactNeighborY="-2286">
        <dgm:presLayoutVars>
          <dgm:chMax val="1"/>
          <dgm:bulletEnabled val="1"/>
        </dgm:presLayoutVars>
      </dgm:prSet>
      <dgm:spPr/>
    </dgm:pt>
    <dgm:pt modelId="{615F9B46-0DFD-4E53-B37E-016C49933369}" type="pres">
      <dgm:prSet presAssocID="{11F24BE3-8205-41DC-9F2F-9F43E5192897}" presName="descendantText" presStyleLbl="alignAccFollowNode1" presStyleIdx="4" presStyleCnt="5" custScaleY="246714" custLinFactNeighborX="-1725" custLinFactNeighborY="-1395">
        <dgm:presLayoutVars>
          <dgm:bulletEnabled val="1"/>
        </dgm:presLayoutVars>
      </dgm:prSet>
      <dgm:spPr/>
    </dgm:pt>
  </dgm:ptLst>
  <dgm:cxnLst>
    <dgm:cxn modelId="{33BDA90E-BA8D-4D2D-920B-FF641AB6FB04}" type="presOf" srcId="{E58226F9-587F-4514-AB4D-42BF36867E9C}" destId="{615F9B46-0DFD-4E53-B37E-016C49933369}" srcOrd="0" destOrd="0" presId="urn:microsoft.com/office/officeart/2005/8/layout/vList5"/>
    <dgm:cxn modelId="{F8582E0F-E410-46C4-8AFE-AB1BC9CD61B2}" srcId="{33656266-C9DE-4BC5-9BB0-8D030CEF7A5F}" destId="{0FA1AAC3-5920-41C7-A3B7-0157D4FF7184}" srcOrd="0" destOrd="0" parTransId="{5C75E3AF-12EB-45B3-A7AC-60EF4BEDB267}" sibTransId="{C7C5EC98-9FC6-40B5-B8CC-D85BFA70447C}"/>
    <dgm:cxn modelId="{73F22510-402C-4401-8EDF-98C2E712FADC}" type="presOf" srcId="{33656266-C9DE-4BC5-9BB0-8D030CEF7A5F}" destId="{D2C6EC61-A3A7-4F50-B7D9-11E1890AA1EB}" srcOrd="0" destOrd="0" presId="urn:microsoft.com/office/officeart/2005/8/layout/vList5"/>
    <dgm:cxn modelId="{6FE09B17-228E-49CB-A8C9-97467667B882}" type="presOf" srcId="{47058994-81F2-46C3-A1FE-1BB21611D71B}" destId="{88DEF5F6-97C7-4A81-8ABB-F141EA2BFAB1}" srcOrd="0" destOrd="0" presId="urn:microsoft.com/office/officeart/2005/8/layout/vList5"/>
    <dgm:cxn modelId="{B9380023-76C3-41DA-BE0F-86081BC487A7}" type="presOf" srcId="{0FA1AAC3-5920-41C7-A3B7-0157D4FF7184}" destId="{7A87BB6E-BB3D-4368-A346-A796263EE7DF}" srcOrd="0" destOrd="0" presId="urn:microsoft.com/office/officeart/2005/8/layout/vList5"/>
    <dgm:cxn modelId="{578B3D27-964D-45C9-8B02-E20A21FBABA2}" type="presOf" srcId="{AB7F7D58-AADF-44A8-AA9F-97D2E6A629BC}" destId="{4B9E8D25-B2B1-4530-8826-E877789DA4A8}" srcOrd="0" destOrd="0" presId="urn:microsoft.com/office/officeart/2005/8/layout/vList5"/>
    <dgm:cxn modelId="{F7192B2C-AEDD-4454-97C9-B21C4B3241C1}" type="presOf" srcId="{C2A03D50-0B0A-4FB6-9AC8-035BDF02EE0D}" destId="{D362FD28-A7C8-421F-9FA5-B8AB4BEAD849}" srcOrd="0" destOrd="0" presId="urn:microsoft.com/office/officeart/2005/8/layout/vList5"/>
    <dgm:cxn modelId="{3AB3C337-C48B-48AF-A0E6-0780BFB9C53C}" type="presOf" srcId="{57545F42-4DC8-441B-8653-1792875EBA44}" destId="{615F9B46-0DFD-4E53-B37E-016C49933369}" srcOrd="0" destOrd="1" presId="urn:microsoft.com/office/officeart/2005/8/layout/vList5"/>
    <dgm:cxn modelId="{AD1D0662-FF1C-4E1C-9DC9-47B721017099}" srcId="{47058994-81F2-46C3-A1FE-1BB21611D71B}" destId="{AB7F7D58-AADF-44A8-AA9F-97D2E6A629BC}" srcOrd="0" destOrd="0" parTransId="{273653EA-BE81-4967-8DC2-82BA2E1CEF7C}" sibTransId="{42139DB0-AC41-4AF0-8151-97CC791131C7}"/>
    <dgm:cxn modelId="{51645D46-07C5-4CA9-93BF-A0B53B219F2B}" type="presOf" srcId="{6BA5305F-0ACD-481A-9825-7B60AEF1F4F5}" destId="{90D04672-7447-4566-A2E6-00D218EC3D00}" srcOrd="0" destOrd="0" presId="urn:microsoft.com/office/officeart/2005/8/layout/vList5"/>
    <dgm:cxn modelId="{CDC9C96F-47C1-4AB7-8006-E5860FEC354F}" srcId="{72B463A9-754D-42C1-92CB-55D1E74A4645}" destId="{C2A03D50-0B0A-4FB6-9AC8-035BDF02EE0D}" srcOrd="0" destOrd="0" parTransId="{AF125482-742D-4040-A572-D807800AD8D7}" sibTransId="{76A3D27A-CE6A-45C3-8F1D-7E451E33720A}"/>
    <dgm:cxn modelId="{A8DB9D55-645B-44EA-B153-A994A6666CFE}" type="presOf" srcId="{11F24BE3-8205-41DC-9F2F-9F43E5192897}" destId="{8639C7C0-559D-4768-8B67-150554DC62B0}" srcOrd="0" destOrd="0" presId="urn:microsoft.com/office/officeart/2005/8/layout/vList5"/>
    <dgm:cxn modelId="{EC105379-A6A6-4505-A8B1-A13F171B5E38}" type="presOf" srcId="{A01F7A61-B01B-41A5-9FBB-295A4D79BD54}" destId="{D6DF54A8-069C-46C4-A91E-E84855ED9CC9}" srcOrd="0" destOrd="0" presId="urn:microsoft.com/office/officeart/2005/8/layout/vList5"/>
    <dgm:cxn modelId="{3462D68B-922C-43C6-88B4-B0BB400EF022}" srcId="{33656266-C9DE-4BC5-9BB0-8D030CEF7A5F}" destId="{72B463A9-754D-42C1-92CB-55D1E74A4645}" srcOrd="2" destOrd="0" parTransId="{D7DE95AF-3899-4E82-9A9C-0B767A3924F3}" sibTransId="{0E54338D-39E7-4092-958B-8067A89518AF}"/>
    <dgm:cxn modelId="{5E222199-E1E8-46CD-A529-D106A3BF8C2B}" srcId="{0FA1AAC3-5920-41C7-A3B7-0157D4FF7184}" destId="{135E882C-AF96-43DA-AA19-C12E1FC6C749}" srcOrd="0" destOrd="0" parTransId="{4C5FD2F2-999C-43CB-8A58-D81D08803D58}" sibTransId="{E8B13649-D7A9-4218-98A0-167F410075DD}"/>
    <dgm:cxn modelId="{0B296DA4-6631-48A9-9529-C6100851A823}" srcId="{6BA5305F-0ACD-481A-9825-7B60AEF1F4F5}" destId="{A01F7A61-B01B-41A5-9FBB-295A4D79BD54}" srcOrd="0" destOrd="0" parTransId="{1BF4BEB2-AB3C-4810-94C5-0B9F02F04B2D}" sibTransId="{64E2B1AC-44AE-4259-8DDD-A475D42F6643}"/>
    <dgm:cxn modelId="{14EAAAB1-EEFA-448A-861E-F88F93FC4C28}" srcId="{33656266-C9DE-4BC5-9BB0-8D030CEF7A5F}" destId="{47058994-81F2-46C3-A1FE-1BB21611D71B}" srcOrd="1" destOrd="0" parTransId="{BC2B5613-FCAE-4BFF-AA77-8D99651E0E62}" sibTransId="{D2228F71-F298-4BFA-96DB-770780405B5B}"/>
    <dgm:cxn modelId="{53F2C0BF-0CE7-4B93-985B-FAE7E7B21144}" srcId="{11F24BE3-8205-41DC-9F2F-9F43E5192897}" destId="{57545F42-4DC8-441B-8653-1792875EBA44}" srcOrd="1" destOrd="0" parTransId="{2D1148D2-A100-4F42-8CFA-9345585F8FD6}" sibTransId="{76373CC4-162D-4089-AD2F-7BCA8E126FB1}"/>
    <dgm:cxn modelId="{570461C2-C217-4046-BB82-C05C511C003E}" srcId="{33656266-C9DE-4BC5-9BB0-8D030CEF7A5F}" destId="{11F24BE3-8205-41DC-9F2F-9F43E5192897}" srcOrd="4" destOrd="0" parTransId="{157B3D74-AA15-4BE0-A99B-61D709A47323}" sibTransId="{A5A4D0E5-1CBC-437A-812B-0A97CDC2E2AC}"/>
    <dgm:cxn modelId="{DB9C9DCC-3ABC-4917-A52D-18D8E5DF0C0D}" srcId="{11F24BE3-8205-41DC-9F2F-9F43E5192897}" destId="{E58226F9-587F-4514-AB4D-42BF36867E9C}" srcOrd="0" destOrd="0" parTransId="{14B60AA7-0968-436E-A31B-A80DE1C23F50}" sibTransId="{436F34E7-A997-4519-B045-A0170CC56C10}"/>
    <dgm:cxn modelId="{008E45CD-3284-461F-B82F-A02BD75BB9A7}" type="presOf" srcId="{72B463A9-754D-42C1-92CB-55D1E74A4645}" destId="{4EF4CCC9-5BB4-4425-B97C-27C656A56DC8}" srcOrd="0" destOrd="0" presId="urn:microsoft.com/office/officeart/2005/8/layout/vList5"/>
    <dgm:cxn modelId="{EE41BDFA-0D1E-480F-A349-876CC750175D}" type="presOf" srcId="{135E882C-AF96-43DA-AA19-C12E1FC6C749}" destId="{5B8A9884-7755-4EA9-A46F-435D043B30B4}" srcOrd="0" destOrd="0" presId="urn:microsoft.com/office/officeart/2005/8/layout/vList5"/>
    <dgm:cxn modelId="{58BD37FF-A4B9-41DA-83B5-F6EA1FB9BF59}" srcId="{33656266-C9DE-4BC5-9BB0-8D030CEF7A5F}" destId="{6BA5305F-0ACD-481A-9825-7B60AEF1F4F5}" srcOrd="3" destOrd="0" parTransId="{0BADF796-E5A6-4407-8127-992DB142D113}" sibTransId="{6522AD27-46CA-4A6E-B7CD-672C174D9B3D}"/>
    <dgm:cxn modelId="{2DC1D8A4-0407-430D-92CC-7A17CB96E4A4}" type="presParOf" srcId="{D2C6EC61-A3A7-4F50-B7D9-11E1890AA1EB}" destId="{11FF60A9-BDCD-44CA-901B-B0B4604973E0}" srcOrd="0" destOrd="0" presId="urn:microsoft.com/office/officeart/2005/8/layout/vList5"/>
    <dgm:cxn modelId="{9E733F3D-E2C9-4AEB-97AD-130BE6581650}" type="presParOf" srcId="{11FF60A9-BDCD-44CA-901B-B0B4604973E0}" destId="{7A87BB6E-BB3D-4368-A346-A796263EE7DF}" srcOrd="0" destOrd="0" presId="urn:microsoft.com/office/officeart/2005/8/layout/vList5"/>
    <dgm:cxn modelId="{300D9510-B673-4EC8-B136-C1E18AE5BC15}" type="presParOf" srcId="{11FF60A9-BDCD-44CA-901B-B0B4604973E0}" destId="{5B8A9884-7755-4EA9-A46F-435D043B30B4}" srcOrd="1" destOrd="0" presId="urn:microsoft.com/office/officeart/2005/8/layout/vList5"/>
    <dgm:cxn modelId="{0C0AA070-8B4B-4BA5-B470-4C929EBB21D2}" type="presParOf" srcId="{D2C6EC61-A3A7-4F50-B7D9-11E1890AA1EB}" destId="{6EBA753E-D666-4E6C-BB62-14F59B0A4F3A}" srcOrd="1" destOrd="0" presId="urn:microsoft.com/office/officeart/2005/8/layout/vList5"/>
    <dgm:cxn modelId="{A6A091B8-FCD1-460C-BC18-1109565E6F8C}" type="presParOf" srcId="{D2C6EC61-A3A7-4F50-B7D9-11E1890AA1EB}" destId="{89BE27F9-2707-4186-B7AB-6B706E33B514}" srcOrd="2" destOrd="0" presId="urn:microsoft.com/office/officeart/2005/8/layout/vList5"/>
    <dgm:cxn modelId="{3A8CBFA1-2917-4085-853B-1B6A9F71E15C}" type="presParOf" srcId="{89BE27F9-2707-4186-B7AB-6B706E33B514}" destId="{88DEF5F6-97C7-4A81-8ABB-F141EA2BFAB1}" srcOrd="0" destOrd="0" presId="urn:microsoft.com/office/officeart/2005/8/layout/vList5"/>
    <dgm:cxn modelId="{B88FB608-96B9-4A15-8C15-2E82ACEF70F1}" type="presParOf" srcId="{89BE27F9-2707-4186-B7AB-6B706E33B514}" destId="{4B9E8D25-B2B1-4530-8826-E877789DA4A8}" srcOrd="1" destOrd="0" presId="urn:microsoft.com/office/officeart/2005/8/layout/vList5"/>
    <dgm:cxn modelId="{C6AD14AA-6A09-4944-B794-188AB1361F97}" type="presParOf" srcId="{D2C6EC61-A3A7-4F50-B7D9-11E1890AA1EB}" destId="{3B202754-089B-4E3D-9EF0-9294B59C9DE5}" srcOrd="3" destOrd="0" presId="urn:microsoft.com/office/officeart/2005/8/layout/vList5"/>
    <dgm:cxn modelId="{FD02A546-AEB3-4247-984A-BC444A13A5FB}" type="presParOf" srcId="{D2C6EC61-A3A7-4F50-B7D9-11E1890AA1EB}" destId="{2863A76E-8FBF-4CE8-BECB-EAEFF843A263}" srcOrd="4" destOrd="0" presId="urn:microsoft.com/office/officeart/2005/8/layout/vList5"/>
    <dgm:cxn modelId="{44A87509-0CB8-4716-BDA3-971B2FF96091}" type="presParOf" srcId="{2863A76E-8FBF-4CE8-BECB-EAEFF843A263}" destId="{4EF4CCC9-5BB4-4425-B97C-27C656A56DC8}" srcOrd="0" destOrd="0" presId="urn:microsoft.com/office/officeart/2005/8/layout/vList5"/>
    <dgm:cxn modelId="{5442F295-3A4C-4F82-981F-66B1DF85E420}" type="presParOf" srcId="{2863A76E-8FBF-4CE8-BECB-EAEFF843A263}" destId="{D362FD28-A7C8-421F-9FA5-B8AB4BEAD849}" srcOrd="1" destOrd="0" presId="urn:microsoft.com/office/officeart/2005/8/layout/vList5"/>
    <dgm:cxn modelId="{A2901475-77F4-4FE3-A35B-D3FBB32D7D5B}" type="presParOf" srcId="{D2C6EC61-A3A7-4F50-B7D9-11E1890AA1EB}" destId="{E5F0E380-0DDE-48B2-A9CF-1241E1FB1BCF}" srcOrd="5" destOrd="0" presId="urn:microsoft.com/office/officeart/2005/8/layout/vList5"/>
    <dgm:cxn modelId="{148E9ABD-EAA2-43EC-8305-ED7698E4CCEF}" type="presParOf" srcId="{D2C6EC61-A3A7-4F50-B7D9-11E1890AA1EB}" destId="{1E1549F3-7EF7-43FF-9A66-EC2DFFB8AF1D}" srcOrd="6" destOrd="0" presId="urn:microsoft.com/office/officeart/2005/8/layout/vList5"/>
    <dgm:cxn modelId="{94AD422B-3348-4C91-BDD1-E05FDA38958C}" type="presParOf" srcId="{1E1549F3-7EF7-43FF-9A66-EC2DFFB8AF1D}" destId="{90D04672-7447-4566-A2E6-00D218EC3D00}" srcOrd="0" destOrd="0" presId="urn:microsoft.com/office/officeart/2005/8/layout/vList5"/>
    <dgm:cxn modelId="{2CFF6937-E379-4346-98DD-4B3BB2D594BE}" type="presParOf" srcId="{1E1549F3-7EF7-43FF-9A66-EC2DFFB8AF1D}" destId="{D6DF54A8-069C-46C4-A91E-E84855ED9CC9}" srcOrd="1" destOrd="0" presId="urn:microsoft.com/office/officeart/2005/8/layout/vList5"/>
    <dgm:cxn modelId="{674A1BD7-F587-45F4-86CB-DA7185A1FEFF}" type="presParOf" srcId="{D2C6EC61-A3A7-4F50-B7D9-11E1890AA1EB}" destId="{FAC6FF1C-FEE3-42C5-8E96-68C0CEDDE1A5}" srcOrd="7" destOrd="0" presId="urn:microsoft.com/office/officeart/2005/8/layout/vList5"/>
    <dgm:cxn modelId="{B9FD304E-DAAD-4F66-ADB6-BA6E5C1B9DFE}" type="presParOf" srcId="{D2C6EC61-A3A7-4F50-B7D9-11E1890AA1EB}" destId="{1BD171CB-4E5A-4545-8562-DD20F414E131}" srcOrd="8" destOrd="0" presId="urn:microsoft.com/office/officeart/2005/8/layout/vList5"/>
    <dgm:cxn modelId="{C281CE21-9DFE-4FEB-8875-14AAD2958CF9}" type="presParOf" srcId="{1BD171CB-4E5A-4545-8562-DD20F414E131}" destId="{8639C7C0-559D-4768-8B67-150554DC62B0}" srcOrd="0" destOrd="0" presId="urn:microsoft.com/office/officeart/2005/8/layout/vList5"/>
    <dgm:cxn modelId="{B07E64ED-5D4E-4C47-AD56-32FED08ED6EC}" type="presParOf" srcId="{1BD171CB-4E5A-4545-8562-DD20F414E131}" destId="{615F9B46-0DFD-4E53-B37E-016C499333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99DEE8-8B2A-4B7F-8F53-F62FCB68516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94BFCF-13FF-4051-9A00-48300F5BA9A9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>
              <a:latin typeface="+mj-lt"/>
            </a:rPr>
            <a:t>Detailed Budgets Encouraged at Proposal by SAM</a:t>
          </a:r>
        </a:p>
      </dgm:t>
    </dgm:pt>
    <dgm:pt modelId="{DB9EED74-414A-4704-A740-8C3353709E09}" type="parTrans" cxnId="{B8A34EE4-2A34-4285-8C38-7A4EBC3B053B}">
      <dgm:prSet/>
      <dgm:spPr/>
      <dgm:t>
        <a:bodyPr/>
        <a:lstStyle/>
        <a:p>
          <a:endParaRPr lang="en-US"/>
        </a:p>
      </dgm:t>
    </dgm:pt>
    <dgm:pt modelId="{67519490-BFEF-48BE-8F36-660994665E20}" type="sibTrans" cxnId="{B8A34EE4-2A34-4285-8C38-7A4EBC3B053B}">
      <dgm:prSet/>
      <dgm:spPr/>
      <dgm:t>
        <a:bodyPr/>
        <a:lstStyle/>
        <a:p>
          <a:endParaRPr lang="en-US"/>
        </a:p>
      </dgm:t>
    </dgm:pt>
    <dgm:pt modelId="{3B56E5E8-DE91-4DDD-A842-A67A6D91DC83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>
              <a:latin typeface="+mj-lt"/>
            </a:rPr>
            <a:t>PI must provide internal budgetary information on the following costs:</a:t>
          </a:r>
        </a:p>
      </dgm:t>
    </dgm:pt>
    <dgm:pt modelId="{58BE6E2F-8403-4278-84F2-E04D72E0C42D}" type="parTrans" cxnId="{E4D2981A-71F4-4495-B2E8-192E7CD4E3C2}">
      <dgm:prSet/>
      <dgm:spPr/>
      <dgm:t>
        <a:bodyPr/>
        <a:lstStyle/>
        <a:p>
          <a:endParaRPr lang="en-US"/>
        </a:p>
      </dgm:t>
    </dgm:pt>
    <dgm:pt modelId="{93675A8B-6377-4B61-AAFF-27CC0AF94F5B}" type="sibTrans" cxnId="{E4D2981A-71F4-4495-B2E8-192E7CD4E3C2}">
      <dgm:prSet/>
      <dgm:spPr/>
      <dgm:t>
        <a:bodyPr/>
        <a:lstStyle/>
        <a:p>
          <a:endParaRPr lang="en-US"/>
        </a:p>
      </dgm:t>
    </dgm:pt>
    <dgm:pt modelId="{C5CCED5D-D254-4277-A041-65E9B9DAC474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>
              <a:latin typeface="+mj-lt"/>
            </a:rPr>
            <a:t>Department Chairs/Center directors, or Dean's offices, may still require budgetary detail</a:t>
          </a:r>
        </a:p>
      </dgm:t>
    </dgm:pt>
    <dgm:pt modelId="{7EFF7C1F-000A-4D02-92EB-4D7370020E87}" type="parTrans" cxnId="{ADB583B7-C6A8-40D9-B45F-81325E2608F2}">
      <dgm:prSet/>
      <dgm:spPr/>
      <dgm:t>
        <a:bodyPr/>
        <a:lstStyle/>
        <a:p>
          <a:endParaRPr lang="en-US"/>
        </a:p>
      </dgm:t>
    </dgm:pt>
    <dgm:pt modelId="{7EB34545-605F-42E6-BB4D-2A1D0C6F75CB}" type="sibTrans" cxnId="{ADB583B7-C6A8-40D9-B45F-81325E2608F2}">
      <dgm:prSet/>
      <dgm:spPr/>
      <dgm:t>
        <a:bodyPr/>
        <a:lstStyle/>
        <a:p>
          <a:endParaRPr lang="en-US"/>
        </a:p>
      </dgm:t>
    </dgm:pt>
    <dgm:pt modelId="{0533DDC8-91F9-41D8-81F1-382A4E29E7AB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>
              <a:latin typeface="+mj-lt"/>
            </a:rPr>
            <a:t>Consortium/Subcontract Agreements</a:t>
          </a:r>
        </a:p>
      </dgm:t>
    </dgm:pt>
    <dgm:pt modelId="{154270DC-2509-45F5-9857-32EA1567C18F}" type="parTrans" cxnId="{234E6D8F-F1B3-421B-BA41-1E7B14CB2CC7}">
      <dgm:prSet/>
      <dgm:spPr/>
      <dgm:t>
        <a:bodyPr/>
        <a:lstStyle/>
        <a:p>
          <a:endParaRPr lang="en-US"/>
        </a:p>
      </dgm:t>
    </dgm:pt>
    <dgm:pt modelId="{7A2CD43D-B109-4EFD-A08B-B2D19F9BE3AC}" type="sibTrans" cxnId="{234E6D8F-F1B3-421B-BA41-1E7B14CB2CC7}">
      <dgm:prSet/>
      <dgm:spPr/>
      <dgm:t>
        <a:bodyPr/>
        <a:lstStyle/>
        <a:p>
          <a:endParaRPr lang="en-US"/>
        </a:p>
      </dgm:t>
    </dgm:pt>
    <dgm:pt modelId="{4EC4EEEF-F338-45A3-8CF3-9043A762A391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dirty="0">
              <a:latin typeface="+mj-lt"/>
            </a:rPr>
            <a:t>NIH only requires that we be able to reasonably estimate the total (direct and facilities and administrative) cost of consortium/subcontract agreements to the nearest $1,000.</a:t>
          </a:r>
        </a:p>
      </dgm:t>
    </dgm:pt>
    <dgm:pt modelId="{1409B27A-2BCD-4D9D-9115-01B5708C935C}" type="parTrans" cxnId="{E99DEB2E-BCF6-4F80-B294-D501A3FD5144}">
      <dgm:prSet/>
      <dgm:spPr/>
      <dgm:t>
        <a:bodyPr/>
        <a:lstStyle/>
        <a:p>
          <a:endParaRPr lang="en-US"/>
        </a:p>
      </dgm:t>
    </dgm:pt>
    <dgm:pt modelId="{7308AADA-25D0-4313-B269-540EF97EFC10}" type="sibTrans" cxnId="{E99DEB2E-BCF6-4F80-B294-D501A3FD5144}">
      <dgm:prSet/>
      <dgm:spPr/>
      <dgm:t>
        <a:bodyPr/>
        <a:lstStyle/>
        <a:p>
          <a:endParaRPr lang="en-US"/>
        </a:p>
      </dgm:t>
    </dgm:pt>
    <dgm:pt modelId="{7704C9FA-D762-4D64-AACE-26BD76A34468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>
              <a:latin typeface="+mj-lt"/>
            </a:rPr>
            <a:t>SAM will follow NIH requirements unless the U of SC PI or the collaborating institution prefers greater detail.</a:t>
          </a:r>
        </a:p>
      </dgm:t>
    </dgm:pt>
    <dgm:pt modelId="{F465D6AE-A1D8-43DE-9BD8-CC777F0A670A}" type="parTrans" cxnId="{F0C6A69F-FDDF-44BF-B3DF-55CEED706C04}">
      <dgm:prSet/>
      <dgm:spPr/>
      <dgm:t>
        <a:bodyPr/>
        <a:lstStyle/>
        <a:p>
          <a:endParaRPr lang="en-US"/>
        </a:p>
      </dgm:t>
    </dgm:pt>
    <dgm:pt modelId="{B422F582-2934-4222-AA26-2A91333D95FA}" type="sibTrans" cxnId="{F0C6A69F-FDDF-44BF-B3DF-55CEED706C04}">
      <dgm:prSet/>
      <dgm:spPr/>
      <dgm:t>
        <a:bodyPr/>
        <a:lstStyle/>
        <a:p>
          <a:endParaRPr lang="en-US"/>
        </a:p>
      </dgm:t>
    </dgm:pt>
    <dgm:pt modelId="{93D86219-B34F-4DE7-A90D-0DC70A8C50CA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rtl="0"/>
          <a:endParaRPr lang="en-US">
            <a:latin typeface="+mj-lt"/>
          </a:endParaRPr>
        </a:p>
      </dgm:t>
    </dgm:pt>
    <dgm:pt modelId="{081AB625-4BAD-457E-81D2-EFDB9A164970}" type="parTrans" cxnId="{83865B5C-2CD4-4268-95E5-9E35289FEC25}">
      <dgm:prSet/>
      <dgm:spPr/>
      <dgm:t>
        <a:bodyPr/>
        <a:lstStyle/>
        <a:p>
          <a:endParaRPr lang="en-US"/>
        </a:p>
      </dgm:t>
    </dgm:pt>
    <dgm:pt modelId="{F3009889-70A5-4AB4-A9A3-C686B8EA250B}" type="sibTrans" cxnId="{83865B5C-2CD4-4268-95E5-9E35289FEC25}">
      <dgm:prSet/>
      <dgm:spPr/>
      <dgm:t>
        <a:bodyPr/>
        <a:lstStyle/>
        <a:p>
          <a:endParaRPr lang="en-US"/>
        </a:p>
      </dgm:t>
    </dgm:pt>
    <dgm:pt modelId="{AE3CC0F9-DD33-41C0-AB5E-24D091FBC068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 Equipment, 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A68AB266-4D41-41A5-8D59-48FB43B23677}" type="parTrans" cxnId="{9E87B636-A42E-42BE-8B86-0CBB06FB221E}">
      <dgm:prSet/>
      <dgm:spPr/>
      <dgm:t>
        <a:bodyPr/>
        <a:lstStyle/>
        <a:p>
          <a:endParaRPr lang="en-US"/>
        </a:p>
      </dgm:t>
    </dgm:pt>
    <dgm:pt modelId="{64EBB4FC-96BF-4C44-8B6E-DDF3321E6A0F}" type="sibTrans" cxnId="{9E87B636-A42E-42BE-8B86-0CBB06FB221E}">
      <dgm:prSet/>
      <dgm:spPr/>
      <dgm:t>
        <a:bodyPr/>
        <a:lstStyle/>
        <a:p>
          <a:endParaRPr lang="en-US"/>
        </a:p>
      </dgm:t>
    </dgm:pt>
    <dgm:pt modelId="{4F005131-5D86-48A8-87E7-C106564316CF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Tuition, and 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9FA57F68-B1B7-4641-B63B-204C1FCE7236}" type="parTrans" cxnId="{51AAD577-2B56-441D-8B30-1F4F4FBA4E4C}">
      <dgm:prSet/>
      <dgm:spPr/>
      <dgm:t>
        <a:bodyPr/>
        <a:lstStyle/>
        <a:p>
          <a:endParaRPr lang="en-US"/>
        </a:p>
      </dgm:t>
    </dgm:pt>
    <dgm:pt modelId="{6708B5C9-33C9-48C2-A0CF-1564F9FEC6CF}" type="sibTrans" cxnId="{51AAD577-2B56-441D-8B30-1F4F4FBA4E4C}">
      <dgm:prSet/>
      <dgm:spPr/>
      <dgm:t>
        <a:bodyPr/>
        <a:lstStyle/>
        <a:p>
          <a:endParaRPr lang="en-US"/>
        </a:p>
      </dgm:t>
    </dgm:pt>
    <dgm:pt modelId="{2A43870D-ABFA-4A4F-93BE-950CFC893E3B}">
      <dgm:prSet phldrT="[Text]" phldr="0"/>
      <dgm:spPr/>
      <dgm:t>
        <a:bodyPr/>
        <a:lstStyle/>
        <a:p>
          <a:r>
            <a:rPr lang="en-US">
              <a:latin typeface="+mj-lt"/>
            </a:rPr>
            <a:t>Rental of space</a:t>
          </a:r>
          <a:endParaRPr lang="en-US"/>
        </a:p>
      </dgm:t>
    </dgm:pt>
    <dgm:pt modelId="{F764562D-2530-460B-8DF3-A8EED3D76115}" type="parTrans" cxnId="{13D6B09E-628D-457E-83C3-1E8C2A441185}">
      <dgm:prSet/>
      <dgm:spPr/>
      <dgm:t>
        <a:bodyPr/>
        <a:lstStyle/>
        <a:p>
          <a:endParaRPr lang="en-US"/>
        </a:p>
      </dgm:t>
    </dgm:pt>
    <dgm:pt modelId="{4163DCCA-9D9F-4192-9644-976DE3320F32}" type="sibTrans" cxnId="{13D6B09E-628D-457E-83C3-1E8C2A441185}">
      <dgm:prSet/>
      <dgm:spPr/>
      <dgm:t>
        <a:bodyPr/>
        <a:lstStyle/>
        <a:p>
          <a:endParaRPr lang="en-US"/>
        </a:p>
      </dgm:t>
    </dgm:pt>
    <dgm:pt modelId="{8BF6CFCF-5E5C-4F75-B8FF-B56EB835F20E}">
      <dgm:prSet phldrT="[Text]" phldr="0"/>
      <dgm:spPr/>
      <dgm:t>
        <a:bodyPr/>
        <a:lstStyle/>
        <a:p>
          <a:r>
            <a:rPr lang="en-US">
              <a:latin typeface="+mj-lt"/>
            </a:rPr>
            <a:t>Consortium/subcontract agreement costs,</a:t>
          </a:r>
          <a:endParaRPr lang="en-US"/>
        </a:p>
      </dgm:t>
    </dgm:pt>
    <dgm:pt modelId="{1B7E087D-57CE-4F16-A0BD-2C101BAD3E9A}" type="parTrans" cxnId="{0C38E8AC-88B2-42A2-8513-723A5BDA1A95}">
      <dgm:prSet/>
      <dgm:spPr/>
      <dgm:t>
        <a:bodyPr/>
        <a:lstStyle/>
        <a:p>
          <a:endParaRPr lang="en-US"/>
        </a:p>
      </dgm:t>
    </dgm:pt>
    <dgm:pt modelId="{D5703937-E71F-4209-9477-785206B63125}" type="sibTrans" cxnId="{0C38E8AC-88B2-42A2-8513-723A5BDA1A95}">
      <dgm:prSet/>
      <dgm:spPr/>
      <dgm:t>
        <a:bodyPr/>
        <a:lstStyle/>
        <a:p>
          <a:endParaRPr lang="en-US"/>
        </a:p>
      </dgm:t>
    </dgm:pt>
    <dgm:pt modelId="{71FE7553-03A4-44FB-AA9F-595B99ACAC12}" type="pres">
      <dgm:prSet presAssocID="{BE99DEE8-8B2A-4B7F-8F53-F62FCB685165}" presName="Name0" presStyleCnt="0">
        <dgm:presLayoutVars>
          <dgm:dir/>
          <dgm:animLvl val="lvl"/>
          <dgm:resizeHandles val="exact"/>
        </dgm:presLayoutVars>
      </dgm:prSet>
      <dgm:spPr/>
    </dgm:pt>
    <dgm:pt modelId="{4C60BD76-5756-4314-8BA4-927ADD85D471}" type="pres">
      <dgm:prSet presAssocID="{2694BFCF-13FF-4051-9A00-48300F5BA9A9}" presName="composite" presStyleCnt="0"/>
      <dgm:spPr/>
    </dgm:pt>
    <dgm:pt modelId="{7FB3DF0A-7300-4BA0-804A-DC9F03047C1B}" type="pres">
      <dgm:prSet presAssocID="{2694BFCF-13FF-4051-9A00-48300F5BA9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8B559FA-0277-4DC9-AECE-FFB68C56142A}" type="pres">
      <dgm:prSet presAssocID="{2694BFCF-13FF-4051-9A00-48300F5BA9A9}" presName="desTx" presStyleLbl="alignAccFollowNode1" presStyleIdx="0" presStyleCnt="2">
        <dgm:presLayoutVars>
          <dgm:bulletEnabled val="1"/>
        </dgm:presLayoutVars>
      </dgm:prSet>
      <dgm:spPr/>
    </dgm:pt>
    <dgm:pt modelId="{F99DFB53-22A0-456A-B14B-32D9BA2D4343}" type="pres">
      <dgm:prSet presAssocID="{67519490-BFEF-48BE-8F36-660994665E20}" presName="space" presStyleCnt="0"/>
      <dgm:spPr/>
    </dgm:pt>
    <dgm:pt modelId="{D057F1DD-58F9-41E1-8F3B-0CFFB74AD771}" type="pres">
      <dgm:prSet presAssocID="{0533DDC8-91F9-41D8-81F1-382A4E29E7AB}" presName="composite" presStyleCnt="0"/>
      <dgm:spPr/>
    </dgm:pt>
    <dgm:pt modelId="{76A99665-2AAA-4F1C-8B31-4D1CF8BAE357}" type="pres">
      <dgm:prSet presAssocID="{0533DDC8-91F9-41D8-81F1-382A4E29E7AB}" presName="parTx" presStyleLbl="alignNode1" presStyleIdx="1" presStyleCnt="2" custScaleX="120743">
        <dgm:presLayoutVars>
          <dgm:chMax val="0"/>
          <dgm:chPref val="0"/>
          <dgm:bulletEnabled val="1"/>
        </dgm:presLayoutVars>
      </dgm:prSet>
      <dgm:spPr/>
    </dgm:pt>
    <dgm:pt modelId="{AA13F624-F188-4A14-B081-7F936B390EB2}" type="pres">
      <dgm:prSet presAssocID="{0533DDC8-91F9-41D8-81F1-382A4E29E7AB}" presName="desTx" presStyleLbl="alignAccFollowNode1" presStyleIdx="1" presStyleCnt="2" custScaleX="120129">
        <dgm:presLayoutVars>
          <dgm:bulletEnabled val="1"/>
        </dgm:presLayoutVars>
      </dgm:prSet>
      <dgm:spPr/>
    </dgm:pt>
  </dgm:ptLst>
  <dgm:cxnLst>
    <dgm:cxn modelId="{E4D2981A-71F4-4495-B2E8-192E7CD4E3C2}" srcId="{2694BFCF-13FF-4051-9A00-48300F5BA9A9}" destId="{3B56E5E8-DE91-4DDD-A842-A67A6D91DC83}" srcOrd="0" destOrd="0" parTransId="{58BE6E2F-8403-4278-84F2-E04D72E0C42D}" sibTransId="{93675A8B-6377-4B61-AAFF-27CC0AF94F5B}"/>
    <dgm:cxn modelId="{A6B92025-68C8-4868-B992-820F49C5F0FE}" type="presOf" srcId="{AE3CC0F9-DD33-41C0-AB5E-24D091FBC068}" destId="{F8B559FA-0277-4DC9-AECE-FFB68C56142A}" srcOrd="0" destOrd="2" presId="urn:microsoft.com/office/officeart/2005/8/layout/hList1"/>
    <dgm:cxn modelId="{E99DEB2E-BCF6-4F80-B294-D501A3FD5144}" srcId="{0533DDC8-91F9-41D8-81F1-382A4E29E7AB}" destId="{4EC4EEEF-F338-45A3-8CF3-9043A762A391}" srcOrd="0" destOrd="0" parTransId="{1409B27A-2BCD-4D9D-9115-01B5708C935C}" sibTransId="{7308AADA-25D0-4313-B269-540EF97EFC10}"/>
    <dgm:cxn modelId="{9E87B636-A42E-42BE-8B86-0CBB06FB221E}" srcId="{3B56E5E8-DE91-4DDD-A842-A67A6D91DC83}" destId="{AE3CC0F9-DD33-41C0-AB5E-24D091FBC068}" srcOrd="1" destOrd="0" parTransId="{A68AB266-4D41-41A5-8D59-48FB43B23677}" sibTransId="{64EBB4FC-96BF-4C44-8B6E-DDF3321E6A0F}"/>
    <dgm:cxn modelId="{83865B5C-2CD4-4268-95E5-9E35289FEC25}" srcId="{0533DDC8-91F9-41D8-81F1-382A4E29E7AB}" destId="{93D86219-B34F-4DE7-A90D-0DC70A8C50CA}" srcOrd="2" destOrd="0" parTransId="{081AB625-4BAD-457E-81D2-EFDB9A164970}" sibTransId="{F3009889-70A5-4AB4-A9A3-C686B8EA250B}"/>
    <dgm:cxn modelId="{FFA6795F-CD56-4957-8199-9AD1B76813BB}" type="presOf" srcId="{93D86219-B34F-4DE7-A90D-0DC70A8C50CA}" destId="{AA13F624-F188-4A14-B081-7F936B390EB2}" srcOrd="0" destOrd="2" presId="urn:microsoft.com/office/officeart/2005/8/layout/hList1"/>
    <dgm:cxn modelId="{C2E53D67-DD8E-4EBC-9AB7-5A9E054BD5D1}" type="presOf" srcId="{4F005131-5D86-48A8-87E7-C106564316CF}" destId="{F8B559FA-0277-4DC9-AECE-FFB68C56142A}" srcOrd="0" destOrd="3" presId="urn:microsoft.com/office/officeart/2005/8/layout/hList1"/>
    <dgm:cxn modelId="{51AAD577-2B56-441D-8B30-1F4F4FBA4E4C}" srcId="{3B56E5E8-DE91-4DDD-A842-A67A6D91DC83}" destId="{4F005131-5D86-48A8-87E7-C106564316CF}" srcOrd="2" destOrd="0" parTransId="{9FA57F68-B1B7-4641-B63B-204C1FCE7236}" sibTransId="{6708B5C9-33C9-48C2-A0CF-1564F9FEC6CF}"/>
    <dgm:cxn modelId="{112BF07B-99A3-42DF-9AAC-6AE1E1E29753}" type="presOf" srcId="{8BF6CFCF-5E5C-4F75-B8FF-B56EB835F20E}" destId="{F8B559FA-0277-4DC9-AECE-FFB68C56142A}" srcOrd="0" destOrd="1" presId="urn:microsoft.com/office/officeart/2005/8/layout/hList1"/>
    <dgm:cxn modelId="{234E6D8F-F1B3-421B-BA41-1E7B14CB2CC7}" srcId="{BE99DEE8-8B2A-4B7F-8F53-F62FCB685165}" destId="{0533DDC8-91F9-41D8-81F1-382A4E29E7AB}" srcOrd="1" destOrd="0" parTransId="{154270DC-2509-45F5-9857-32EA1567C18F}" sibTransId="{7A2CD43D-B109-4EFD-A08B-B2D19F9BE3AC}"/>
    <dgm:cxn modelId="{2AE6D795-B5E4-44ED-B198-4AAAB905966A}" type="presOf" srcId="{C5CCED5D-D254-4277-A041-65E9B9DAC474}" destId="{F8B559FA-0277-4DC9-AECE-FFB68C56142A}" srcOrd="0" destOrd="5" presId="urn:microsoft.com/office/officeart/2005/8/layout/hList1"/>
    <dgm:cxn modelId="{B3AF3896-83BC-4E25-8441-6C9C966D1258}" type="presOf" srcId="{2694BFCF-13FF-4051-9A00-48300F5BA9A9}" destId="{7FB3DF0A-7300-4BA0-804A-DC9F03047C1B}" srcOrd="0" destOrd="0" presId="urn:microsoft.com/office/officeart/2005/8/layout/hList1"/>
    <dgm:cxn modelId="{13D6B09E-628D-457E-83C3-1E8C2A441185}" srcId="{3B56E5E8-DE91-4DDD-A842-A67A6D91DC83}" destId="{2A43870D-ABFA-4A4F-93BE-950CFC893E3B}" srcOrd="3" destOrd="0" parTransId="{F764562D-2530-460B-8DF3-A8EED3D76115}" sibTransId="{4163DCCA-9D9F-4192-9644-976DE3320F32}"/>
    <dgm:cxn modelId="{F0C6A69F-FDDF-44BF-B3DF-55CEED706C04}" srcId="{0533DDC8-91F9-41D8-81F1-382A4E29E7AB}" destId="{7704C9FA-D762-4D64-AACE-26BD76A34468}" srcOrd="1" destOrd="0" parTransId="{F465D6AE-A1D8-43DE-9BD8-CC777F0A670A}" sibTransId="{B422F582-2934-4222-AA26-2A91333D95FA}"/>
    <dgm:cxn modelId="{0C38E8AC-88B2-42A2-8513-723A5BDA1A95}" srcId="{3B56E5E8-DE91-4DDD-A842-A67A6D91DC83}" destId="{8BF6CFCF-5E5C-4F75-B8FF-B56EB835F20E}" srcOrd="0" destOrd="0" parTransId="{1B7E087D-57CE-4F16-A0BD-2C101BAD3E9A}" sibTransId="{D5703937-E71F-4209-9477-785206B63125}"/>
    <dgm:cxn modelId="{4CC34DAE-DF57-4553-9FFB-DA6454FDA4C2}" type="presOf" srcId="{BE99DEE8-8B2A-4B7F-8F53-F62FCB685165}" destId="{71FE7553-03A4-44FB-AA9F-595B99ACAC12}" srcOrd="0" destOrd="0" presId="urn:microsoft.com/office/officeart/2005/8/layout/hList1"/>
    <dgm:cxn modelId="{ADB583B7-C6A8-40D9-B45F-81325E2608F2}" srcId="{2694BFCF-13FF-4051-9A00-48300F5BA9A9}" destId="{C5CCED5D-D254-4277-A041-65E9B9DAC474}" srcOrd="1" destOrd="0" parTransId="{7EFF7C1F-000A-4D02-92EB-4D7370020E87}" sibTransId="{7EB34545-605F-42E6-BB4D-2A1D0C6F75CB}"/>
    <dgm:cxn modelId="{CEF679B9-57FB-4215-B3A3-CDF1C2388343}" type="presOf" srcId="{7704C9FA-D762-4D64-AACE-26BD76A34468}" destId="{AA13F624-F188-4A14-B081-7F936B390EB2}" srcOrd="0" destOrd="1" presId="urn:microsoft.com/office/officeart/2005/8/layout/hList1"/>
    <dgm:cxn modelId="{5D62CCBD-3BF8-4F7E-8245-9FF6CCB5E96A}" type="presOf" srcId="{0533DDC8-91F9-41D8-81F1-382A4E29E7AB}" destId="{76A99665-2AAA-4F1C-8B31-4D1CF8BAE357}" srcOrd="0" destOrd="0" presId="urn:microsoft.com/office/officeart/2005/8/layout/hList1"/>
    <dgm:cxn modelId="{8321ECC2-F267-46A4-861B-F6731FEA670B}" type="presOf" srcId="{4EC4EEEF-F338-45A3-8CF3-9043A762A391}" destId="{AA13F624-F188-4A14-B081-7F936B390EB2}" srcOrd="0" destOrd="0" presId="urn:microsoft.com/office/officeart/2005/8/layout/hList1"/>
    <dgm:cxn modelId="{215FEFCC-6C40-4A70-9781-A0963BD83EDF}" type="presOf" srcId="{3B56E5E8-DE91-4DDD-A842-A67A6D91DC83}" destId="{F8B559FA-0277-4DC9-AECE-FFB68C56142A}" srcOrd="0" destOrd="0" presId="urn:microsoft.com/office/officeart/2005/8/layout/hList1"/>
    <dgm:cxn modelId="{A9F11CE4-4661-44B5-8F02-84FA9728D84D}" type="presOf" srcId="{2A43870D-ABFA-4A4F-93BE-950CFC893E3B}" destId="{F8B559FA-0277-4DC9-AECE-FFB68C56142A}" srcOrd="0" destOrd="4" presId="urn:microsoft.com/office/officeart/2005/8/layout/hList1"/>
    <dgm:cxn modelId="{B8A34EE4-2A34-4285-8C38-7A4EBC3B053B}" srcId="{BE99DEE8-8B2A-4B7F-8F53-F62FCB685165}" destId="{2694BFCF-13FF-4051-9A00-48300F5BA9A9}" srcOrd="0" destOrd="0" parTransId="{DB9EED74-414A-4704-A740-8C3353709E09}" sibTransId="{67519490-BFEF-48BE-8F36-660994665E20}"/>
    <dgm:cxn modelId="{02D7CBE2-DB82-4E19-AA6A-59C3BABD80A5}" type="presParOf" srcId="{71FE7553-03A4-44FB-AA9F-595B99ACAC12}" destId="{4C60BD76-5756-4314-8BA4-927ADD85D471}" srcOrd="0" destOrd="0" presId="urn:microsoft.com/office/officeart/2005/8/layout/hList1"/>
    <dgm:cxn modelId="{80291685-2866-4B85-955F-23D4E43A2180}" type="presParOf" srcId="{4C60BD76-5756-4314-8BA4-927ADD85D471}" destId="{7FB3DF0A-7300-4BA0-804A-DC9F03047C1B}" srcOrd="0" destOrd="0" presId="urn:microsoft.com/office/officeart/2005/8/layout/hList1"/>
    <dgm:cxn modelId="{6CB77821-E6CD-4D1E-8C44-E3F6C43F8EB6}" type="presParOf" srcId="{4C60BD76-5756-4314-8BA4-927ADD85D471}" destId="{F8B559FA-0277-4DC9-AECE-FFB68C56142A}" srcOrd="1" destOrd="0" presId="urn:microsoft.com/office/officeart/2005/8/layout/hList1"/>
    <dgm:cxn modelId="{A7EA8474-6910-441A-9507-723AF8A50562}" type="presParOf" srcId="{71FE7553-03A4-44FB-AA9F-595B99ACAC12}" destId="{F99DFB53-22A0-456A-B14B-32D9BA2D4343}" srcOrd="1" destOrd="0" presId="urn:microsoft.com/office/officeart/2005/8/layout/hList1"/>
    <dgm:cxn modelId="{6E0311BE-846B-4B4F-87BC-6F3634E5202B}" type="presParOf" srcId="{71FE7553-03A4-44FB-AA9F-595B99ACAC12}" destId="{D057F1DD-58F9-41E1-8F3B-0CFFB74AD771}" srcOrd="2" destOrd="0" presId="urn:microsoft.com/office/officeart/2005/8/layout/hList1"/>
    <dgm:cxn modelId="{0FE38C8A-D135-45AE-B193-A98EE72B22A5}" type="presParOf" srcId="{D057F1DD-58F9-41E1-8F3B-0CFFB74AD771}" destId="{76A99665-2AAA-4F1C-8B31-4D1CF8BAE357}" srcOrd="0" destOrd="0" presId="urn:microsoft.com/office/officeart/2005/8/layout/hList1"/>
    <dgm:cxn modelId="{9E6AD2AC-E1BE-4FEF-9481-43907AED7447}" type="presParOf" srcId="{D057F1DD-58F9-41E1-8F3B-0CFFB74AD771}" destId="{AA13F624-F188-4A14-B081-7F936B390E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4ED8F0-6D93-475D-A7AB-2D9C16C0BFA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800" dirty="0">
              <a:latin typeface="+mj-lt"/>
            </a:rPr>
            <a:t>A.</a:t>
          </a:r>
          <a:r>
            <a:rPr lang="en-US" sz="2800" b="0" i="0" u="none" strike="noStrike" cap="none" baseline="0" noProof="0" dirty="0">
              <a:latin typeface="+mj-lt"/>
              <a:ea typeface="+mj-lt"/>
              <a:cs typeface="+mj-lt"/>
            </a:rPr>
            <a:t> </a:t>
          </a:r>
          <a:r>
            <a:rPr lang="en-US" sz="2800" dirty="0">
              <a:latin typeface="+mj-lt"/>
            </a:rPr>
            <a:t>Senior</a:t>
          </a:r>
          <a:r>
            <a:rPr lang="en-US" sz="2800" b="0" i="0" u="none" strike="noStrike" cap="none" baseline="0" noProof="0" dirty="0">
              <a:latin typeface="+mj-lt"/>
              <a:ea typeface="+mj-lt"/>
              <a:cs typeface="+mj-lt"/>
            </a:rPr>
            <a:t>/ Key</a:t>
          </a:r>
          <a:r>
            <a:rPr lang="en-US" sz="2800" dirty="0">
              <a:latin typeface="+mj-lt"/>
            </a:rPr>
            <a:t> </a:t>
          </a:r>
          <a:r>
            <a:rPr lang="en-US" sz="2800" b="0" i="0" u="none" strike="noStrike" cap="none" baseline="0" noProof="0" dirty="0">
              <a:latin typeface="+mj-lt"/>
              <a:ea typeface="+mj-lt"/>
              <a:cs typeface="+mj-lt"/>
            </a:rPr>
            <a:t>Person</a:t>
          </a:r>
          <a:endParaRPr lang="en-US" sz="2800" dirty="0">
            <a:latin typeface="+mj-lt"/>
          </a:endParaRPr>
        </a:p>
      </dgm:t>
    </dgm:pt>
    <dgm:pt modelId="{F49F5AE4-1965-49DE-A641-3ED6C2C688E5}" type="par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39C12A2-3E38-4311-83C2-17C6603F0BBA}" type="sib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AD623FA-58BA-476D-AAF1-F538F98306CC}">
      <dgm:prSet phldr="0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Calibri Light"/>
              <a:cs typeface="Calibri"/>
            </a:rPr>
            <a:t>List all regardless of whether salary is requested; must list some effort (person months)</a:t>
          </a:r>
        </a:p>
      </dgm:t>
    </dgm:pt>
    <dgm:pt modelId="{F5008C93-CADA-4929-A303-1A667C6D134D}" type="par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4901929-901C-4602-9DBC-2DC657960DDD}" type="sib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A265B3-E5F6-4868-A1D3-063BF96392E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dirty="0">
              <a:latin typeface="+mj-lt"/>
            </a:rPr>
            <a:t>B. </a:t>
          </a:r>
          <a:r>
            <a:rPr lang="en-US" sz="2800" dirty="0">
              <a:latin typeface="+mj-lt"/>
            </a:rPr>
            <a:t>Other Personnel</a:t>
          </a:r>
        </a:p>
      </dgm:t>
    </dgm:pt>
    <dgm:pt modelId="{E5F1B8F5-3A6A-45F8-9FF3-DDEF04B50827}" type="par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4911929-E256-4934-A43F-A2D45632A2D6}" type="sib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2733851C-1257-4019-B4BF-70CA96BE072D}">
      <dgm:prSet phldr="0"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Calibri Light"/>
              <a:cs typeface="Calibri"/>
            </a:rPr>
            <a:t>Senior/ key personnel </a:t>
          </a:r>
          <a:r>
            <a:rPr lang="en-US" sz="2400" u="sng" dirty="0">
              <a:latin typeface="Calibri Light"/>
              <a:cs typeface="Calibri"/>
            </a:rPr>
            <a:t>from the applicant organization,</a:t>
          </a:r>
          <a:r>
            <a:rPr lang="en-US" sz="2400" dirty="0">
              <a:latin typeface="Calibri Light"/>
              <a:cs typeface="Calibri"/>
            </a:rPr>
            <a:t> </a:t>
          </a:r>
          <a:r>
            <a:rPr lang="en-US" sz="2400" u="sng" dirty="0">
              <a:latin typeface="Calibri Light"/>
              <a:cs typeface="Calibri"/>
            </a:rPr>
            <a:t>dedicating effort</a:t>
          </a:r>
          <a:r>
            <a:rPr lang="en-US" sz="2400" u="none" dirty="0">
              <a:latin typeface="Calibri Light"/>
              <a:cs typeface="Calibri"/>
            </a:rPr>
            <a:t> </a:t>
          </a:r>
          <a:r>
            <a:rPr lang="en-US" sz="2400" dirty="0">
              <a:latin typeface="Calibri Light"/>
              <a:cs typeface="Calibri"/>
            </a:rPr>
            <a:t>to this project with </a:t>
          </a:r>
          <a:r>
            <a:rPr lang="en-US" sz="2400" u="sng" dirty="0">
              <a:latin typeface="Calibri Light"/>
              <a:cs typeface="Calibri"/>
            </a:rPr>
            <a:t>direct contribution to the research</a:t>
          </a:r>
          <a:endParaRPr lang="en-US" sz="2400" dirty="0">
            <a:latin typeface="Calibri Light"/>
            <a:cs typeface="Calibri"/>
          </a:endParaRPr>
        </a:p>
      </dgm:t>
    </dgm:pt>
    <dgm:pt modelId="{12609B34-08F0-488A-932B-50777A51231E}" type="parTrans" cxnId="{F9D9F958-A011-4E91-84C5-A2A99558BDDD}">
      <dgm:prSet/>
      <dgm:spPr/>
      <dgm:t>
        <a:bodyPr/>
        <a:lstStyle/>
        <a:p>
          <a:endParaRPr lang="en-US"/>
        </a:p>
      </dgm:t>
    </dgm:pt>
    <dgm:pt modelId="{6F96D479-6D85-428F-A889-F43F02E02F46}" type="sibTrans" cxnId="{F9D9F958-A011-4E91-84C5-A2A99558BDDD}">
      <dgm:prSet/>
      <dgm:spPr/>
      <dgm:t>
        <a:bodyPr/>
        <a:lstStyle/>
        <a:p>
          <a:endParaRPr lang="en-US"/>
        </a:p>
      </dgm:t>
    </dgm:pt>
    <dgm:pt modelId="{3EAD91E0-B494-4E94-9083-B82E5C0A0CEC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More detail requested in Budget Justification</a:t>
          </a:r>
        </a:p>
      </dgm:t>
    </dgm:pt>
    <dgm:pt modelId="{ED29DA87-8376-4B68-AADC-A97D49FA1F8A}" type="parTrans" cxnId="{F34EEC6D-6604-4DF8-A7E9-746A794AECEB}">
      <dgm:prSet/>
      <dgm:spPr/>
      <dgm:t>
        <a:bodyPr/>
        <a:lstStyle/>
        <a:p>
          <a:endParaRPr lang="en-US"/>
        </a:p>
      </dgm:t>
    </dgm:pt>
    <dgm:pt modelId="{D819614E-3E3E-4D49-A353-CB790F561B9B}" type="sibTrans" cxnId="{F34EEC6D-6604-4DF8-A7E9-746A794AECEB}">
      <dgm:prSet/>
      <dgm:spPr/>
      <dgm:t>
        <a:bodyPr/>
        <a:lstStyle/>
        <a:p>
          <a:endParaRPr lang="en-US"/>
        </a:p>
      </dgm:t>
    </dgm:pt>
    <dgm:pt modelId="{009ED25B-CD9B-4A70-BED6-72AB013F1F6F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  <a:ea typeface="+mj-lt"/>
              <a:cs typeface="+mj-lt"/>
            </a:rPr>
            <a:t>Postdocs, students not listed in A </a:t>
          </a:r>
          <a:r>
            <a:rPr lang="en-US" sz="2400" dirty="0">
              <a:latin typeface="+mj-lt"/>
            </a:rPr>
            <a:t>, other staff working directly on the project</a:t>
          </a:r>
        </a:p>
      </dgm:t>
    </dgm:pt>
    <dgm:pt modelId="{D74BD2B7-0EF5-4E33-B567-01EC14CCD93B}" type="parTrans" cxnId="{8E418AF8-CB02-4D25-B5DF-9F0C7D1F0474}">
      <dgm:prSet/>
      <dgm:spPr/>
      <dgm:t>
        <a:bodyPr/>
        <a:lstStyle/>
        <a:p>
          <a:endParaRPr lang="en-US"/>
        </a:p>
      </dgm:t>
    </dgm:pt>
    <dgm:pt modelId="{B960990E-7C0D-4D23-893B-DA8F48EC8E7D}" type="sibTrans" cxnId="{8E418AF8-CB02-4D25-B5DF-9F0C7D1F0474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8148BD98-3485-4C92-886C-2AA19B565185}" type="pres">
      <dgm:prSet presAssocID="{3A4ED8F0-6D93-475D-A7AB-2D9C16C0BFAF}" presName="parentText" presStyleLbl="node1" presStyleIdx="0" presStyleCnt="2" custScaleY="70141" custLinFactNeighborX="-611" custLinFactNeighborY="-21218">
        <dgm:presLayoutVars>
          <dgm:chMax val="0"/>
          <dgm:bulletEnabled val="1"/>
        </dgm:presLayoutVars>
      </dgm:prSet>
      <dgm:spPr/>
    </dgm:pt>
    <dgm:pt modelId="{49128F45-96F7-4405-A28C-50D0FDCD6AE2}" type="pres">
      <dgm:prSet presAssocID="{3A4ED8F0-6D93-475D-A7AB-2D9C16C0BFAF}" presName="childText" presStyleLbl="revTx" presStyleIdx="0" presStyleCnt="2" custLinFactNeighborY="-19734">
        <dgm:presLayoutVars>
          <dgm:bulletEnabled val="1"/>
        </dgm:presLayoutVars>
      </dgm:prSet>
      <dgm:spPr/>
    </dgm:pt>
    <dgm:pt modelId="{339039A3-DBE1-4C18-8498-D6C614CD01ED}" type="pres">
      <dgm:prSet presAssocID="{B5A265B3-E5F6-4868-A1D3-063BF96392E9}" presName="parentText" presStyleLbl="node1" presStyleIdx="1" presStyleCnt="2" custScaleY="66580" custLinFactNeighborY="-14675">
        <dgm:presLayoutVars>
          <dgm:chMax val="0"/>
          <dgm:bulletEnabled val="1"/>
        </dgm:presLayoutVars>
      </dgm:prSet>
      <dgm:spPr/>
    </dgm:pt>
    <dgm:pt modelId="{CE9E643C-AE95-4FA4-9A60-EDDD4EE42A2A}" type="pres">
      <dgm:prSet presAssocID="{B5A265B3-E5F6-4868-A1D3-063BF96392E9}" presName="childText" presStyleLbl="revTx" presStyleIdx="1" presStyleCnt="2" custLinFactNeighborY="-12144">
        <dgm:presLayoutVars>
          <dgm:bulletEnabled val="1"/>
        </dgm:presLayoutVars>
      </dgm:prSet>
      <dgm:spPr/>
    </dgm:pt>
  </dgm:ptLst>
  <dgm:cxnLst>
    <dgm:cxn modelId="{666EA612-22FE-4714-82F3-43B3AC2018DB}" type="presOf" srcId="{3EAD91E0-B494-4E94-9083-B82E5C0A0CEC}" destId="{CE9E643C-AE95-4FA4-9A60-EDDD4EE42A2A}" srcOrd="0" destOrd="1" presId="urn:microsoft.com/office/officeart/2005/8/layout/vList2"/>
    <dgm:cxn modelId="{DF11AD3A-4422-4732-B2FE-A6FF17A1189D}" srcId="{642ABE0C-51A6-4AD8-8845-8C351AEFC7D7}" destId="{3A4ED8F0-6D93-475D-A7AB-2D9C16C0BFAF}" srcOrd="0" destOrd="0" parTransId="{F49F5AE4-1965-49DE-A641-3ED6C2C688E5}" sibTransId="{939C12A2-3E38-4311-83C2-17C6603F0BBA}"/>
    <dgm:cxn modelId="{420C7343-8E33-484C-B755-18DC453DDB86}" srcId="{3A4ED8F0-6D93-475D-A7AB-2D9C16C0BFAF}" destId="{EAD623FA-58BA-476D-AAF1-F538F98306CC}" srcOrd="1" destOrd="0" parTransId="{F5008C93-CADA-4929-A303-1A667C6D134D}" sibTransId="{E4901929-901C-4602-9DBC-2DC657960DDD}"/>
    <dgm:cxn modelId="{9F43AA68-E7D0-4597-8FC6-C01F481CFBE6}" type="presOf" srcId="{009ED25B-CD9B-4A70-BED6-72AB013F1F6F}" destId="{CE9E643C-AE95-4FA4-9A60-EDDD4EE42A2A}" srcOrd="0" destOrd="0" presId="urn:microsoft.com/office/officeart/2005/8/layout/vList2"/>
    <dgm:cxn modelId="{F34EEC6D-6604-4DF8-A7E9-746A794AECEB}" srcId="{B5A265B3-E5F6-4868-A1D3-063BF96392E9}" destId="{3EAD91E0-B494-4E94-9083-B82E5C0A0CEC}" srcOrd="1" destOrd="0" parTransId="{ED29DA87-8376-4B68-AADC-A97D49FA1F8A}" sibTransId="{D819614E-3E3E-4D49-A353-CB790F561B9B}"/>
    <dgm:cxn modelId="{E730CC55-990E-40BD-927B-ABA5B9BCC7A7}" type="presOf" srcId="{2733851C-1257-4019-B4BF-70CA96BE072D}" destId="{49128F45-96F7-4405-A28C-50D0FDCD6AE2}" srcOrd="0" destOrd="0" presId="urn:microsoft.com/office/officeart/2005/8/layout/vList2"/>
    <dgm:cxn modelId="{F9D9F958-A011-4E91-84C5-A2A99558BDDD}" srcId="{3A4ED8F0-6D93-475D-A7AB-2D9C16C0BFAF}" destId="{2733851C-1257-4019-B4BF-70CA96BE072D}" srcOrd="0" destOrd="0" parTransId="{12609B34-08F0-488A-932B-50777A51231E}" sibTransId="{6F96D479-6D85-428F-A889-F43F02E02F46}"/>
    <dgm:cxn modelId="{F7F3CFB9-EBD0-4A84-A56F-55E679829DE4}" type="presOf" srcId="{642ABE0C-51A6-4AD8-8845-8C351AEFC7D7}" destId="{90B7DF97-620C-445C-9F2A-0005DF5264E2}" srcOrd="0" destOrd="0" presId="urn:microsoft.com/office/officeart/2005/8/layout/vList2"/>
    <dgm:cxn modelId="{77B158CF-975F-44E0-A4B5-C21E4CDDE701}" type="presOf" srcId="{EAD623FA-58BA-476D-AAF1-F538F98306CC}" destId="{49128F45-96F7-4405-A28C-50D0FDCD6AE2}" srcOrd="0" destOrd="1" presId="urn:microsoft.com/office/officeart/2005/8/layout/vList2"/>
    <dgm:cxn modelId="{778BC1D4-E6F7-4DD7-B137-163163449BE2}" srcId="{642ABE0C-51A6-4AD8-8845-8C351AEFC7D7}" destId="{B5A265B3-E5F6-4868-A1D3-063BF96392E9}" srcOrd="1" destOrd="0" parTransId="{E5F1B8F5-3A6A-45F8-9FF3-DDEF04B50827}" sibTransId="{D4911929-E256-4934-A43F-A2D45632A2D6}"/>
    <dgm:cxn modelId="{33D847D5-76D4-4887-934B-09BD0A3FABB8}" type="presOf" srcId="{3A4ED8F0-6D93-475D-A7AB-2D9C16C0BFAF}" destId="{8148BD98-3485-4C92-886C-2AA19B565185}" srcOrd="0" destOrd="0" presId="urn:microsoft.com/office/officeart/2005/8/layout/vList2"/>
    <dgm:cxn modelId="{AF0CABEF-2A68-4A18-ADDF-04EA638F4F7E}" type="presOf" srcId="{B5A265B3-E5F6-4868-A1D3-063BF96392E9}" destId="{339039A3-DBE1-4C18-8498-D6C614CD01ED}" srcOrd="0" destOrd="0" presId="urn:microsoft.com/office/officeart/2005/8/layout/vList2"/>
    <dgm:cxn modelId="{8E418AF8-CB02-4D25-B5DF-9F0C7D1F0474}" srcId="{B5A265B3-E5F6-4868-A1D3-063BF96392E9}" destId="{009ED25B-CD9B-4A70-BED6-72AB013F1F6F}" srcOrd="0" destOrd="0" parTransId="{D74BD2B7-0EF5-4E33-B567-01EC14CCD93B}" sibTransId="{B960990E-7C0D-4D23-893B-DA8F48EC8E7D}"/>
    <dgm:cxn modelId="{FA6A8656-581C-4AB8-A7FD-0E7B15FDF8FD}" type="presParOf" srcId="{90B7DF97-620C-445C-9F2A-0005DF5264E2}" destId="{8148BD98-3485-4C92-886C-2AA19B565185}" srcOrd="0" destOrd="0" presId="urn:microsoft.com/office/officeart/2005/8/layout/vList2"/>
    <dgm:cxn modelId="{7126355C-642A-482E-8D97-8DA5BFFC4E41}" type="presParOf" srcId="{90B7DF97-620C-445C-9F2A-0005DF5264E2}" destId="{49128F45-96F7-4405-A28C-50D0FDCD6AE2}" srcOrd="1" destOrd="0" presId="urn:microsoft.com/office/officeart/2005/8/layout/vList2"/>
    <dgm:cxn modelId="{98306396-91F0-4DE6-BB26-76DFD0A95C08}" type="presParOf" srcId="{90B7DF97-620C-445C-9F2A-0005DF5264E2}" destId="{339039A3-DBE1-4C18-8498-D6C614CD01ED}" srcOrd="2" destOrd="0" presId="urn:microsoft.com/office/officeart/2005/8/layout/vList2"/>
    <dgm:cxn modelId="{DFB15B01-61DE-4363-AEFA-AC69544939D0}" type="presParOf" srcId="{90B7DF97-620C-445C-9F2A-0005DF5264E2}" destId="{CE9E643C-AE95-4FA4-9A60-EDDD4EE42A2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2ABE0C-51A6-4AD8-8845-8C351AEFC7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4ED8F0-6D93-475D-A7AB-2D9C16C0BFAF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800" dirty="0">
              <a:latin typeface="+mj-lt"/>
            </a:rPr>
            <a:t>C. Equipment Description</a:t>
          </a:r>
        </a:p>
      </dgm:t>
    </dgm:pt>
    <dgm:pt modelId="{F49F5AE4-1965-49DE-A641-3ED6C2C688E5}" type="par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39C12A2-3E38-4311-83C2-17C6603F0BBA}" type="sibTrans" cxnId="{DF11AD3A-4422-4732-B2FE-A6FF17A118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AD623FA-58BA-476D-AAF1-F538F98306CC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Item of property that has an acquisition cost of $5,000 or more and a service life over one year</a:t>
          </a:r>
        </a:p>
      </dgm:t>
    </dgm:pt>
    <dgm:pt modelId="{F5008C93-CADA-4929-A303-1A667C6D134D}" type="par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4901929-901C-4602-9DBC-2DC657960DDD}" type="sibTrans" cxnId="{420C7343-8E33-484C-B755-18DC453DDB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31BB4407-3456-4109-AF50-9ECFBF6632E5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Separate out Domestic &amp; Foreign</a:t>
          </a:r>
        </a:p>
      </dgm:t>
    </dgm:pt>
    <dgm:pt modelId="{B2D2627A-AC2F-4E7B-991D-80A5C72F2B59}" type="parTrans" cxnId="{E8C427D1-EEF7-4EFB-9860-284A1C61127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79F38B-0294-40BD-802A-D7F953D53374}" type="sibTrans" cxnId="{E8C427D1-EEF7-4EFB-9860-284A1C61127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23824904-C45A-4FF7-A0F6-041DCE38EF33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>
              <a:latin typeface="+mj-lt"/>
            </a:rPr>
            <a:t>E. </a:t>
          </a:r>
          <a:r>
            <a:rPr lang="en-US" sz="2800" dirty="0">
              <a:latin typeface="+mj-lt"/>
            </a:rPr>
            <a:t>Participant/Trainee Support Costs</a:t>
          </a:r>
        </a:p>
      </dgm:t>
    </dgm:pt>
    <dgm:pt modelId="{2B5B381F-1BE6-485D-91E2-0989CF1B005A}" type="par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7922AE5-38F1-4E5A-AE8C-7E19E5CBB865}" type="sibTrans" cxnId="{89074BB7-9E58-443D-99EB-DE05F58C140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171CB90-4E64-4B9F-9A51-AB9EECEA5F4E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Will not be used by NIH unless specifically noted in an announcement</a:t>
          </a:r>
        </a:p>
      </dgm:t>
    </dgm:pt>
    <dgm:pt modelId="{FC8D0E0E-36AC-46BF-993C-3B907DD090CD}" type="parTrans" cxnId="{9E95AB6C-6F8E-4176-A533-72E065311E4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D197919-280C-427D-9F90-74271F6DC903}" type="sibTrans" cxnId="{9E95AB6C-6F8E-4176-A533-72E065311E4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98893AF-F224-42CC-A837-5D5315341F23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General purpose equipment ONLY if exclusively used for proposed research</a:t>
          </a:r>
        </a:p>
      </dgm:t>
    </dgm:pt>
    <dgm:pt modelId="{7DC93555-185A-4B83-94AE-6286D6FFF140}" type="parTrans" cxnId="{3205C876-A6E1-4445-95DB-12FBD07249F8}">
      <dgm:prSet/>
      <dgm:spPr/>
      <dgm:t>
        <a:bodyPr/>
        <a:lstStyle/>
        <a:p>
          <a:endParaRPr lang="en-US"/>
        </a:p>
      </dgm:t>
    </dgm:pt>
    <dgm:pt modelId="{8D82799E-D2C1-4D6B-AAAF-C3DC0E0FDE7F}" type="sibTrans" cxnId="{3205C876-A6E1-4445-95DB-12FBD07249F8}">
      <dgm:prSet/>
      <dgm:spPr/>
      <dgm:t>
        <a:bodyPr/>
        <a:lstStyle/>
        <a:p>
          <a:endParaRPr lang="en-US"/>
        </a:p>
      </dgm:t>
    </dgm:pt>
    <dgm:pt modelId="{B5A265B3-E5F6-4868-A1D3-063BF96392E9}">
      <dgm:prSet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>
              <a:latin typeface="+mj-lt"/>
            </a:rPr>
            <a:t>D</a:t>
          </a:r>
          <a:r>
            <a:rPr lang="en-US" sz="2800" dirty="0">
              <a:latin typeface="+mj-lt"/>
            </a:rPr>
            <a:t>. Travel</a:t>
          </a:r>
        </a:p>
      </dgm:t>
    </dgm:pt>
    <dgm:pt modelId="{D4911929-E256-4934-A43F-A2D45632A2D6}" type="sib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5F1B8F5-3A6A-45F8-9FF3-DDEF04B50827}" type="parTrans" cxnId="{778BC1D4-E6F7-4DD7-B137-163163449BE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8505AB57-F200-48A5-90A8-DE729F672AE1}">
      <dgm:prSet custT="1"/>
      <dgm:spPr/>
      <dgm:t>
        <a:bodyPr/>
        <a:lstStyle/>
        <a:p>
          <a:pPr rtl="0">
            <a:buFont typeface="Wingdings" panose="05000000000000000000" pitchFamily="2" charset="2"/>
            <a:buChar char="§"/>
          </a:pPr>
          <a:r>
            <a:rPr lang="en-US" sz="2400" dirty="0">
              <a:latin typeface="+mj-lt"/>
            </a:rPr>
            <a:t>Must be related to your proposed research</a:t>
          </a:r>
        </a:p>
      </dgm:t>
    </dgm:pt>
    <dgm:pt modelId="{D88816B5-4FC9-4300-9BC3-7120B3491E16}" type="parTrans" cxnId="{D9B7E446-0FD6-447A-9940-21959F2F205B}">
      <dgm:prSet/>
      <dgm:spPr/>
      <dgm:t>
        <a:bodyPr/>
        <a:lstStyle/>
        <a:p>
          <a:endParaRPr lang="en-US"/>
        </a:p>
      </dgm:t>
    </dgm:pt>
    <dgm:pt modelId="{F4DCF701-AC9E-4684-85BE-1649E14B1908}" type="sibTrans" cxnId="{D9B7E446-0FD6-447A-9940-21959F2F205B}">
      <dgm:prSet/>
      <dgm:spPr/>
      <dgm:t>
        <a:bodyPr/>
        <a:lstStyle/>
        <a:p>
          <a:endParaRPr lang="en-US"/>
        </a:p>
      </dgm:t>
    </dgm:pt>
    <dgm:pt modelId="{90B7DF97-620C-445C-9F2A-0005DF5264E2}" type="pres">
      <dgm:prSet presAssocID="{642ABE0C-51A6-4AD8-8845-8C351AEFC7D7}" presName="linear" presStyleCnt="0">
        <dgm:presLayoutVars>
          <dgm:animLvl val="lvl"/>
          <dgm:resizeHandles val="exact"/>
        </dgm:presLayoutVars>
      </dgm:prSet>
      <dgm:spPr/>
    </dgm:pt>
    <dgm:pt modelId="{8148BD98-3485-4C92-886C-2AA19B565185}" type="pres">
      <dgm:prSet presAssocID="{3A4ED8F0-6D93-475D-A7AB-2D9C16C0BFAF}" presName="parentText" presStyleLbl="node1" presStyleIdx="0" presStyleCnt="3" custScaleY="70141">
        <dgm:presLayoutVars>
          <dgm:chMax val="0"/>
          <dgm:bulletEnabled val="1"/>
        </dgm:presLayoutVars>
      </dgm:prSet>
      <dgm:spPr/>
    </dgm:pt>
    <dgm:pt modelId="{49128F45-96F7-4405-A28C-50D0FDCD6AE2}" type="pres">
      <dgm:prSet presAssocID="{3A4ED8F0-6D93-475D-A7AB-2D9C16C0BFAF}" presName="childText" presStyleLbl="revTx" presStyleIdx="0" presStyleCnt="3">
        <dgm:presLayoutVars>
          <dgm:bulletEnabled val="1"/>
        </dgm:presLayoutVars>
      </dgm:prSet>
      <dgm:spPr/>
    </dgm:pt>
    <dgm:pt modelId="{339039A3-DBE1-4C18-8498-D6C614CD01ED}" type="pres">
      <dgm:prSet presAssocID="{B5A265B3-E5F6-4868-A1D3-063BF96392E9}" presName="parentText" presStyleLbl="node1" presStyleIdx="1" presStyleCnt="3" custScaleY="66580" custLinFactNeighborY="-5429">
        <dgm:presLayoutVars>
          <dgm:chMax val="0"/>
          <dgm:bulletEnabled val="1"/>
        </dgm:presLayoutVars>
      </dgm:prSet>
      <dgm:spPr/>
    </dgm:pt>
    <dgm:pt modelId="{CBC32B69-C87E-4B17-AD03-E2EFC3C124BC}" type="pres">
      <dgm:prSet presAssocID="{B5A265B3-E5F6-4868-A1D3-063BF96392E9}" presName="childText" presStyleLbl="revTx" presStyleIdx="1" presStyleCnt="3" custLinFactNeighborY="336">
        <dgm:presLayoutVars>
          <dgm:bulletEnabled val="1"/>
        </dgm:presLayoutVars>
      </dgm:prSet>
      <dgm:spPr/>
    </dgm:pt>
    <dgm:pt modelId="{CC718BE6-E26D-4BE9-B7CB-AE5A2EBA32EF}" type="pres">
      <dgm:prSet presAssocID="{23824904-C45A-4FF7-A0F6-041DCE38EF33}" presName="parentText" presStyleLbl="node1" presStyleIdx="2" presStyleCnt="3" custScaleY="72538" custLinFactNeighborY="297">
        <dgm:presLayoutVars>
          <dgm:chMax val="0"/>
          <dgm:bulletEnabled val="1"/>
        </dgm:presLayoutVars>
      </dgm:prSet>
      <dgm:spPr/>
    </dgm:pt>
    <dgm:pt modelId="{DEEDA96A-CEBE-43E0-B1EA-5372BAE5E3C8}" type="pres">
      <dgm:prSet presAssocID="{23824904-C45A-4FF7-A0F6-041DCE38EF33}" presName="childText" presStyleLbl="revTx" presStyleIdx="2" presStyleCnt="3" custLinFactNeighborY="588">
        <dgm:presLayoutVars>
          <dgm:bulletEnabled val="1"/>
        </dgm:presLayoutVars>
      </dgm:prSet>
      <dgm:spPr/>
    </dgm:pt>
  </dgm:ptLst>
  <dgm:cxnLst>
    <dgm:cxn modelId="{67252D2F-F701-4784-886E-75202897A29F}" type="presOf" srcId="{3A4ED8F0-6D93-475D-A7AB-2D9C16C0BFAF}" destId="{8148BD98-3485-4C92-886C-2AA19B565185}" srcOrd="0" destOrd="0" presId="urn:microsoft.com/office/officeart/2005/8/layout/vList2"/>
    <dgm:cxn modelId="{DF11AD3A-4422-4732-B2FE-A6FF17A1189D}" srcId="{642ABE0C-51A6-4AD8-8845-8C351AEFC7D7}" destId="{3A4ED8F0-6D93-475D-A7AB-2D9C16C0BFAF}" srcOrd="0" destOrd="0" parTransId="{F49F5AE4-1965-49DE-A641-3ED6C2C688E5}" sibTransId="{939C12A2-3E38-4311-83C2-17C6603F0BBA}"/>
    <dgm:cxn modelId="{F49DA95F-73BB-45B5-875A-97ED084E9B1E}" type="presOf" srcId="{23824904-C45A-4FF7-A0F6-041DCE38EF33}" destId="{CC718BE6-E26D-4BE9-B7CB-AE5A2EBA32EF}" srcOrd="0" destOrd="0" presId="urn:microsoft.com/office/officeart/2005/8/layout/vList2"/>
    <dgm:cxn modelId="{420C7343-8E33-484C-B755-18DC453DDB86}" srcId="{3A4ED8F0-6D93-475D-A7AB-2D9C16C0BFAF}" destId="{EAD623FA-58BA-476D-AAF1-F538F98306CC}" srcOrd="0" destOrd="0" parTransId="{F5008C93-CADA-4929-A303-1A667C6D134D}" sibTransId="{E4901929-901C-4602-9DBC-2DC657960DDD}"/>
    <dgm:cxn modelId="{24FEFE64-B340-415C-B6BA-271020855581}" type="presOf" srcId="{EAD623FA-58BA-476D-AAF1-F538F98306CC}" destId="{49128F45-96F7-4405-A28C-50D0FDCD6AE2}" srcOrd="0" destOrd="0" presId="urn:microsoft.com/office/officeart/2005/8/layout/vList2"/>
    <dgm:cxn modelId="{D9B7E446-0FD6-447A-9940-21959F2F205B}" srcId="{B5A265B3-E5F6-4868-A1D3-063BF96392E9}" destId="{8505AB57-F200-48A5-90A8-DE729F672AE1}" srcOrd="1" destOrd="0" parTransId="{D88816B5-4FC9-4300-9BC3-7120B3491E16}" sibTransId="{F4DCF701-AC9E-4684-85BE-1649E14B1908}"/>
    <dgm:cxn modelId="{9E95AB6C-6F8E-4176-A533-72E065311E46}" srcId="{23824904-C45A-4FF7-A0F6-041DCE38EF33}" destId="{9171CB90-4E64-4B9F-9A51-AB9EECEA5F4E}" srcOrd="0" destOrd="0" parTransId="{FC8D0E0E-36AC-46BF-993C-3B907DD090CD}" sibTransId="{0D197919-280C-427D-9F90-74271F6DC903}"/>
    <dgm:cxn modelId="{86BFE76D-DDCD-465D-84B7-FC1EFD2A1800}" type="presOf" srcId="{8505AB57-F200-48A5-90A8-DE729F672AE1}" destId="{CBC32B69-C87E-4B17-AD03-E2EFC3C124BC}" srcOrd="0" destOrd="1" presId="urn:microsoft.com/office/officeart/2005/8/layout/vList2"/>
    <dgm:cxn modelId="{3205C876-A6E1-4445-95DB-12FBD07249F8}" srcId="{3A4ED8F0-6D93-475D-A7AB-2D9C16C0BFAF}" destId="{B98893AF-F224-42CC-A837-5D5315341F23}" srcOrd="1" destOrd="0" parTransId="{7DC93555-185A-4B83-94AE-6286D6FFF140}" sibTransId="{8D82799E-D2C1-4D6B-AAAF-C3DC0E0FDE7F}"/>
    <dgm:cxn modelId="{C62C3A9A-5D62-4C21-A605-D92B9587D76D}" type="presOf" srcId="{31BB4407-3456-4109-AF50-9ECFBF6632E5}" destId="{CBC32B69-C87E-4B17-AD03-E2EFC3C124BC}" srcOrd="0" destOrd="0" presId="urn:microsoft.com/office/officeart/2005/8/layout/vList2"/>
    <dgm:cxn modelId="{89074BB7-9E58-443D-99EB-DE05F58C140B}" srcId="{642ABE0C-51A6-4AD8-8845-8C351AEFC7D7}" destId="{23824904-C45A-4FF7-A0F6-041DCE38EF33}" srcOrd="2" destOrd="0" parTransId="{2B5B381F-1BE6-485D-91E2-0989CF1B005A}" sibTransId="{07922AE5-38F1-4E5A-AE8C-7E19E5CBB865}"/>
    <dgm:cxn modelId="{F7F3CFB9-EBD0-4A84-A56F-55E679829DE4}" type="presOf" srcId="{642ABE0C-51A6-4AD8-8845-8C351AEFC7D7}" destId="{90B7DF97-620C-445C-9F2A-0005DF5264E2}" srcOrd="0" destOrd="0" presId="urn:microsoft.com/office/officeart/2005/8/layout/vList2"/>
    <dgm:cxn modelId="{6E5641C6-BE53-46A5-A7B3-3830570638ED}" type="presOf" srcId="{9171CB90-4E64-4B9F-9A51-AB9EECEA5F4E}" destId="{DEEDA96A-CEBE-43E0-B1EA-5372BAE5E3C8}" srcOrd="0" destOrd="0" presId="urn:microsoft.com/office/officeart/2005/8/layout/vList2"/>
    <dgm:cxn modelId="{DD8C53CC-2A12-41B5-8321-EB6236FC2096}" type="presOf" srcId="{B98893AF-F224-42CC-A837-5D5315341F23}" destId="{49128F45-96F7-4405-A28C-50D0FDCD6AE2}" srcOrd="0" destOrd="1" presId="urn:microsoft.com/office/officeart/2005/8/layout/vList2"/>
    <dgm:cxn modelId="{E8C427D1-EEF7-4EFB-9860-284A1C611275}" srcId="{B5A265B3-E5F6-4868-A1D3-063BF96392E9}" destId="{31BB4407-3456-4109-AF50-9ECFBF6632E5}" srcOrd="0" destOrd="0" parTransId="{B2D2627A-AC2F-4E7B-991D-80A5C72F2B59}" sibTransId="{B579F38B-0294-40BD-802A-D7F953D53374}"/>
    <dgm:cxn modelId="{778BC1D4-E6F7-4DD7-B137-163163449BE2}" srcId="{642ABE0C-51A6-4AD8-8845-8C351AEFC7D7}" destId="{B5A265B3-E5F6-4868-A1D3-063BF96392E9}" srcOrd="1" destOrd="0" parTransId="{E5F1B8F5-3A6A-45F8-9FF3-DDEF04B50827}" sibTransId="{D4911929-E256-4934-A43F-A2D45632A2D6}"/>
    <dgm:cxn modelId="{0EFB7AE3-FD27-4E21-A5B1-CDA362B977D6}" type="presOf" srcId="{B5A265B3-E5F6-4868-A1D3-063BF96392E9}" destId="{339039A3-DBE1-4C18-8498-D6C614CD01ED}" srcOrd="0" destOrd="0" presId="urn:microsoft.com/office/officeart/2005/8/layout/vList2"/>
    <dgm:cxn modelId="{222DE7D2-1A4E-4D1B-955A-B66AF95A99C2}" type="presParOf" srcId="{90B7DF97-620C-445C-9F2A-0005DF5264E2}" destId="{8148BD98-3485-4C92-886C-2AA19B565185}" srcOrd="0" destOrd="0" presId="urn:microsoft.com/office/officeart/2005/8/layout/vList2"/>
    <dgm:cxn modelId="{A3F69E7B-FEB9-4B65-8268-67F105ECC4E2}" type="presParOf" srcId="{90B7DF97-620C-445C-9F2A-0005DF5264E2}" destId="{49128F45-96F7-4405-A28C-50D0FDCD6AE2}" srcOrd="1" destOrd="0" presId="urn:microsoft.com/office/officeart/2005/8/layout/vList2"/>
    <dgm:cxn modelId="{44885123-0221-4BF2-ABFE-AC74B714E16E}" type="presParOf" srcId="{90B7DF97-620C-445C-9F2A-0005DF5264E2}" destId="{339039A3-DBE1-4C18-8498-D6C614CD01ED}" srcOrd="2" destOrd="0" presId="urn:microsoft.com/office/officeart/2005/8/layout/vList2"/>
    <dgm:cxn modelId="{6A4E37C2-295B-44C5-A610-EFFFE874E4EA}" type="presParOf" srcId="{90B7DF97-620C-445C-9F2A-0005DF5264E2}" destId="{CBC32B69-C87E-4B17-AD03-E2EFC3C124BC}" srcOrd="3" destOrd="0" presId="urn:microsoft.com/office/officeart/2005/8/layout/vList2"/>
    <dgm:cxn modelId="{801BC11D-F52D-44EE-9C86-AF3DBAEAAFCD}" type="presParOf" srcId="{90B7DF97-620C-445C-9F2A-0005DF5264E2}" destId="{CC718BE6-E26D-4BE9-B7CB-AE5A2EBA32EF}" srcOrd="4" destOrd="0" presId="urn:microsoft.com/office/officeart/2005/8/layout/vList2"/>
    <dgm:cxn modelId="{7BBD67CA-808B-443E-A147-7B647A31CB23}" type="presParOf" srcId="{90B7DF97-620C-445C-9F2A-0005DF5264E2}" destId="{DEEDA96A-CEBE-43E0-B1EA-5372BAE5E3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8BD98-3485-4C92-886C-2AA19B565185}">
      <dsp:nvSpPr>
        <dsp:cNvPr id="0" name=""/>
        <dsp:cNvSpPr/>
      </dsp:nvSpPr>
      <dsp:spPr>
        <a:xfrm>
          <a:off x="0" y="11153"/>
          <a:ext cx="10013794" cy="109935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A. Senior Personnel: PI, Co-PI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Individuals responsible for the scientific or technical direction of the project.</a:t>
          </a:r>
        </a:p>
      </dsp:txBody>
      <dsp:txXfrm>
        <a:off x="53666" y="64819"/>
        <a:ext cx="9906462" cy="992024"/>
      </dsp:txXfrm>
    </dsp:sp>
    <dsp:sp modelId="{49128F45-96F7-4405-A28C-50D0FDCD6AE2}">
      <dsp:nvSpPr>
        <dsp:cNvPr id="0" name=""/>
        <dsp:cNvSpPr/>
      </dsp:nvSpPr>
      <dsp:spPr>
        <a:xfrm>
          <a:off x="0" y="1179688"/>
          <a:ext cx="10013794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Salary for senior personnel is no more than two months salary in any one year (this includes all NSF- funded grants).</a:t>
          </a:r>
        </a:p>
      </dsp:txBody>
      <dsp:txXfrm>
        <a:off x="0" y="1179688"/>
        <a:ext cx="10013794" cy="811440"/>
      </dsp:txXfrm>
    </dsp:sp>
    <dsp:sp modelId="{339039A3-DBE1-4C18-8498-D6C614CD01ED}">
      <dsp:nvSpPr>
        <dsp:cNvPr id="0" name=""/>
        <dsp:cNvSpPr/>
      </dsp:nvSpPr>
      <dsp:spPr>
        <a:xfrm>
          <a:off x="0" y="2060539"/>
          <a:ext cx="10013794" cy="72523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B. Other Personnel: Postdoc, Other Professional, Students</a:t>
          </a:r>
        </a:p>
      </dsp:txBody>
      <dsp:txXfrm>
        <a:off x="35403" y="2095942"/>
        <a:ext cx="9942988" cy="654429"/>
      </dsp:txXfrm>
    </dsp:sp>
    <dsp:sp modelId="{CBC32B69-C87E-4B17-AD03-E2EFC3C124BC}">
      <dsp:nvSpPr>
        <dsp:cNvPr id="0" name=""/>
        <dsp:cNvSpPr/>
      </dsp:nvSpPr>
      <dsp:spPr>
        <a:xfrm>
          <a:off x="0" y="2829463"/>
          <a:ext cx="10013794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 Provide the number of full-time-equivalent person-months and the total salary requested per year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Administrative staff are typically considered an indirect cost- not listed here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>
            <a:latin typeface="+mj-lt"/>
          </a:endParaRPr>
        </a:p>
      </dsp:txBody>
      <dsp:txXfrm>
        <a:off x="0" y="2829463"/>
        <a:ext cx="10013794" cy="1572165"/>
      </dsp:txXfrm>
    </dsp:sp>
    <dsp:sp modelId="{CC718BE6-E26D-4BE9-B7CB-AE5A2EBA32EF}">
      <dsp:nvSpPr>
        <dsp:cNvPr id="0" name=""/>
        <dsp:cNvSpPr/>
      </dsp:nvSpPr>
      <dsp:spPr>
        <a:xfrm>
          <a:off x="0" y="4075650"/>
          <a:ext cx="10013794" cy="54999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C. Fringe Benefits</a:t>
          </a:r>
        </a:p>
      </dsp:txBody>
      <dsp:txXfrm>
        <a:off x="26848" y="4102498"/>
        <a:ext cx="9960098" cy="496298"/>
      </dsp:txXfrm>
    </dsp:sp>
    <dsp:sp modelId="{DEEDA96A-CEBE-43E0-B1EA-5372BAE5E3C8}">
      <dsp:nvSpPr>
        <dsp:cNvPr id="0" name=""/>
        <dsp:cNvSpPr/>
      </dsp:nvSpPr>
      <dsp:spPr>
        <a:xfrm>
          <a:off x="0" y="4769058"/>
          <a:ext cx="10013794" cy="114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3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NSF grant funds may be requested to fund fringe benefits as a direct cost.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Use rate based on personnel classification i.e. faculty, postdoc, staff, student, etc. </a:t>
          </a:r>
        </a:p>
      </dsp:txBody>
      <dsp:txXfrm>
        <a:off x="0" y="4769058"/>
        <a:ext cx="10013794" cy="1141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E6D60-E6BE-479F-8558-7252D92AB145}">
      <dsp:nvSpPr>
        <dsp:cNvPr id="0" name=""/>
        <dsp:cNvSpPr/>
      </dsp:nvSpPr>
      <dsp:spPr>
        <a:xfrm>
          <a:off x="0" y="0"/>
          <a:ext cx="10215418" cy="61257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  <a:ea typeface="+mj-lt"/>
              <a:cs typeface="+mj-lt"/>
            </a:rPr>
            <a:t>F. Other Direct Costs</a:t>
          </a:r>
          <a:endParaRPr lang="en-US" sz="2800" kern="1200" dirty="0">
            <a:solidFill>
              <a:srgbClr val="010000"/>
            </a:solidFill>
            <a:latin typeface="+mj-lt"/>
            <a:ea typeface="+mj-lt"/>
            <a:cs typeface="+mj-lt"/>
          </a:endParaRPr>
        </a:p>
      </dsp:txBody>
      <dsp:txXfrm>
        <a:off x="29904" y="29904"/>
        <a:ext cx="10155610" cy="552769"/>
      </dsp:txXfrm>
    </dsp:sp>
    <dsp:sp modelId="{242B29A7-C18C-4871-97B5-234AFFC26A42}">
      <dsp:nvSpPr>
        <dsp:cNvPr id="0" name=""/>
        <dsp:cNvSpPr/>
      </dsp:nvSpPr>
      <dsp:spPr>
        <a:xfrm>
          <a:off x="0" y="613802"/>
          <a:ext cx="10215418" cy="405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34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Materials and Supplies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Publication Costs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Consultant Services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Computer Services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Subawards/ Consortium/Contractual Costs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Rental/ User Fees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Alterations &amp; Renovations (limited)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Tuition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Patient Care Costs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 Animal Care Costs</a:t>
          </a:r>
        </a:p>
      </dsp:txBody>
      <dsp:txXfrm>
        <a:off x="0" y="613802"/>
        <a:ext cx="10215418" cy="4059535"/>
      </dsp:txXfrm>
    </dsp:sp>
    <dsp:sp modelId="{28C550E0-D991-490F-9585-6644E56B5221}">
      <dsp:nvSpPr>
        <dsp:cNvPr id="0" name=""/>
        <dsp:cNvSpPr/>
      </dsp:nvSpPr>
      <dsp:spPr>
        <a:xfrm>
          <a:off x="0" y="4691533"/>
          <a:ext cx="10215418" cy="66541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  <a:ea typeface="+mj-lt"/>
              <a:cs typeface="+mj-lt"/>
            </a:rPr>
            <a:t>G. Direct Costs</a:t>
          </a:r>
          <a:endParaRPr lang="en-US" sz="2800" kern="1200" dirty="0">
            <a:latin typeface="+mj-lt"/>
          </a:endParaRPr>
        </a:p>
      </dsp:txBody>
      <dsp:txXfrm>
        <a:off x="32483" y="4724016"/>
        <a:ext cx="10150452" cy="600444"/>
      </dsp:txXfrm>
    </dsp:sp>
    <dsp:sp modelId="{780F5406-AA89-470F-8D11-BE7084C2A01E}">
      <dsp:nvSpPr>
        <dsp:cNvPr id="0" name=""/>
        <dsp:cNvSpPr/>
      </dsp:nvSpPr>
      <dsp:spPr>
        <a:xfrm>
          <a:off x="0" y="5339974"/>
          <a:ext cx="10215418" cy="39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34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  <a:ea typeface="+mj-lt"/>
              <a:cs typeface="+mj-lt"/>
            </a:rPr>
            <a:t>System-generated (Total of A-F)</a:t>
          </a:r>
        </a:p>
      </dsp:txBody>
      <dsp:txXfrm>
        <a:off x="0" y="5339974"/>
        <a:ext cx="10215418" cy="3958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BA549-777A-434E-9D0A-D8ECF09D97C6}">
      <dsp:nvSpPr>
        <dsp:cNvPr id="0" name=""/>
        <dsp:cNvSpPr/>
      </dsp:nvSpPr>
      <dsp:spPr>
        <a:xfrm>
          <a:off x="0" y="0"/>
          <a:ext cx="9411854" cy="59089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H. Indirect Costs</a:t>
          </a:r>
        </a:p>
      </dsp:txBody>
      <dsp:txXfrm>
        <a:off x="28845" y="28845"/>
        <a:ext cx="9354164" cy="533203"/>
      </dsp:txXfrm>
    </dsp:sp>
    <dsp:sp modelId="{F1CD434D-F505-46B6-BBE1-8534D4F95497}">
      <dsp:nvSpPr>
        <dsp:cNvPr id="0" name=""/>
        <dsp:cNvSpPr/>
      </dsp:nvSpPr>
      <dsp:spPr>
        <a:xfrm>
          <a:off x="0" y="601119"/>
          <a:ext cx="9411854" cy="155664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Must use Negotiated IDC Rate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Apply the IDC rate to the modified direct total costs (MDTC)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MDTC equals (=) Total direct costs minus (-) Equipment, Tuition, participant support and subcontract amount in excess of $25,000 </a:t>
          </a:r>
        </a:p>
      </dsp:txBody>
      <dsp:txXfrm>
        <a:off x="0" y="601119"/>
        <a:ext cx="9411854" cy="1556640"/>
      </dsp:txXfrm>
    </dsp:sp>
    <dsp:sp modelId="{0031E94D-1365-4A8D-A6AA-8F90543B64E2}">
      <dsp:nvSpPr>
        <dsp:cNvPr id="0" name=""/>
        <dsp:cNvSpPr/>
      </dsp:nvSpPr>
      <dsp:spPr>
        <a:xfrm>
          <a:off x="0" y="2175175"/>
          <a:ext cx="9411854" cy="53084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I. Total Direct and Indirect</a:t>
          </a:r>
        </a:p>
      </dsp:txBody>
      <dsp:txXfrm>
        <a:off x="25914" y="2201089"/>
        <a:ext cx="9360026" cy="479017"/>
      </dsp:txXfrm>
    </dsp:sp>
    <dsp:sp modelId="{9AB53187-D3C6-4567-9C3B-80FB0EDC6918}">
      <dsp:nvSpPr>
        <dsp:cNvPr id="0" name=""/>
        <dsp:cNvSpPr/>
      </dsp:nvSpPr>
      <dsp:spPr>
        <a:xfrm>
          <a:off x="0" y="2722067"/>
          <a:ext cx="9411854" cy="397005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System-Generated (G + H)</a:t>
          </a:r>
        </a:p>
      </dsp:txBody>
      <dsp:txXfrm>
        <a:off x="0" y="2722067"/>
        <a:ext cx="9411854" cy="397005"/>
      </dsp:txXfrm>
    </dsp:sp>
    <dsp:sp modelId="{CC718BE6-E26D-4BE9-B7CB-AE5A2EBA32EF}">
      <dsp:nvSpPr>
        <dsp:cNvPr id="0" name=""/>
        <dsp:cNvSpPr/>
      </dsp:nvSpPr>
      <dsp:spPr>
        <a:xfrm>
          <a:off x="0" y="3172679"/>
          <a:ext cx="9411854" cy="51456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J. Fee- Only Applicable to SBIR STTR</a:t>
          </a:r>
        </a:p>
      </dsp:txBody>
      <dsp:txXfrm>
        <a:off x="25119" y="3197798"/>
        <a:ext cx="9361616" cy="464325"/>
      </dsp:txXfrm>
    </dsp:sp>
    <dsp:sp modelId="{D72D898D-2FA2-4E66-A4DA-C528B70791D5}">
      <dsp:nvSpPr>
        <dsp:cNvPr id="0" name=""/>
        <dsp:cNvSpPr/>
      </dsp:nvSpPr>
      <dsp:spPr>
        <a:xfrm>
          <a:off x="0" y="3811459"/>
          <a:ext cx="9411854" cy="48725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K. Total Costs and Fee</a:t>
          </a:r>
        </a:p>
      </dsp:txBody>
      <dsp:txXfrm>
        <a:off x="23786" y="3835245"/>
        <a:ext cx="9364282" cy="439687"/>
      </dsp:txXfrm>
    </dsp:sp>
    <dsp:sp modelId="{3B9954DC-6EC6-4355-A9F9-9B0B82DCDCAE}">
      <dsp:nvSpPr>
        <dsp:cNvPr id="0" name=""/>
        <dsp:cNvSpPr/>
      </dsp:nvSpPr>
      <dsp:spPr>
        <a:xfrm>
          <a:off x="0" y="4313362"/>
          <a:ext cx="9411854" cy="483912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System Generated (I +J) </a:t>
          </a:r>
        </a:p>
      </dsp:txBody>
      <dsp:txXfrm>
        <a:off x="0" y="4313362"/>
        <a:ext cx="9411854" cy="4839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EDE7B-F0CD-4C32-97DD-D86042F2013A}">
      <dsp:nvSpPr>
        <dsp:cNvPr id="0" name=""/>
        <dsp:cNvSpPr/>
      </dsp:nvSpPr>
      <dsp:spPr>
        <a:xfrm>
          <a:off x="0" y="894015"/>
          <a:ext cx="10821554" cy="139272"/>
        </a:xfrm>
        <a:prstGeom prst="round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+mj-lt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	 </a:t>
          </a:r>
        </a:p>
      </dsp:txBody>
      <dsp:txXfrm>
        <a:off x="6799" y="900814"/>
        <a:ext cx="10807956" cy="125674"/>
      </dsp:txXfrm>
    </dsp:sp>
    <dsp:sp modelId="{501969C8-44F6-473F-AD8B-C13F690C0175}">
      <dsp:nvSpPr>
        <dsp:cNvPr id="0" name=""/>
        <dsp:cNvSpPr/>
      </dsp:nvSpPr>
      <dsp:spPr>
        <a:xfrm>
          <a:off x="0" y="7479"/>
          <a:ext cx="10821554" cy="119690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L.  Budget Justification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Required and must cover all budget periods. Include the following:</a:t>
          </a:r>
        </a:p>
      </dsp:txBody>
      <dsp:txXfrm>
        <a:off x="58428" y="65907"/>
        <a:ext cx="10704698" cy="1080053"/>
      </dsp:txXfrm>
    </dsp:sp>
    <dsp:sp modelId="{1F567609-C594-4FB2-8B02-3578E6C65D55}">
      <dsp:nvSpPr>
        <dsp:cNvPr id="0" name=""/>
        <dsp:cNvSpPr/>
      </dsp:nvSpPr>
      <dsp:spPr>
        <a:xfrm>
          <a:off x="0" y="1370596"/>
          <a:ext cx="10821554" cy="436757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8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Personnel names and level of effort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Project roles and responsibilities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Justifications for equipment purchases 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Price quotes can be included to aid in the evaluation of equipment costs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Travel- include destination, # traveling, and duration. Explain how travel is directly related to research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Materials &amp; Supplies- indicate general categories, itemize when cost is over $1,000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Tuition- include rates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Consortium/ Subawards- Each consortium must have an independent budget completed with a separate budget justification from primary grantee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Address year to year variations</a:t>
          </a:r>
        </a:p>
      </dsp:txBody>
      <dsp:txXfrm>
        <a:off x="0" y="1370596"/>
        <a:ext cx="10821554" cy="43675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884B-4C3D-4B9F-8918-EFB191DF6011}">
      <dsp:nvSpPr>
        <dsp:cNvPr id="0" name=""/>
        <dsp:cNvSpPr/>
      </dsp:nvSpPr>
      <dsp:spPr>
        <a:xfrm>
          <a:off x="0" y="43472"/>
          <a:ext cx="8629649" cy="91367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+mj-lt"/>
            </a:rPr>
            <a:t>Do Not Use for Modular Budget Applications</a:t>
          </a:r>
        </a:p>
      </dsp:txBody>
      <dsp:txXfrm>
        <a:off x="44602" y="88074"/>
        <a:ext cx="8540445" cy="824474"/>
      </dsp:txXfrm>
    </dsp:sp>
    <dsp:sp modelId="{06AF921F-2B35-49AF-A78A-9B26D5FE6614}">
      <dsp:nvSpPr>
        <dsp:cNvPr id="0" name=""/>
        <dsp:cNvSpPr/>
      </dsp:nvSpPr>
      <dsp:spPr>
        <a:xfrm>
          <a:off x="0" y="1093568"/>
          <a:ext cx="8629649" cy="91367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+mj-lt"/>
            </a:rPr>
            <a:t>Detailed budget and budget justification should be completed from each consortium grantee organization</a:t>
          </a:r>
        </a:p>
      </dsp:txBody>
      <dsp:txXfrm>
        <a:off x="44602" y="1138170"/>
        <a:ext cx="8540445" cy="824474"/>
      </dsp:txXfrm>
    </dsp:sp>
    <dsp:sp modelId="{68FB6191-716F-4B87-9AAC-135F53615CBB}">
      <dsp:nvSpPr>
        <dsp:cNvPr id="0" name=""/>
        <dsp:cNvSpPr/>
      </dsp:nvSpPr>
      <dsp:spPr>
        <a:xfrm>
          <a:off x="0" y="2007247"/>
          <a:ext cx="8629649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9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latin typeface="+mj-lt"/>
            </a:rPr>
            <a:t>DUNS Number for each consortium grantee is required; use zeros if working with community group or other partner that does not have a DUNS</a:t>
          </a:r>
        </a:p>
      </dsp:txBody>
      <dsp:txXfrm>
        <a:off x="0" y="2007247"/>
        <a:ext cx="8629649" cy="571320"/>
      </dsp:txXfrm>
    </dsp:sp>
    <dsp:sp modelId="{C24B63F0-7088-41CE-961E-4C24E2488084}">
      <dsp:nvSpPr>
        <dsp:cNvPr id="0" name=""/>
        <dsp:cNvSpPr/>
      </dsp:nvSpPr>
      <dsp:spPr>
        <a:xfrm>
          <a:off x="0" y="2578567"/>
          <a:ext cx="8629649" cy="91367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+mj-lt"/>
            </a:rPr>
            <a:t>Process for completing subaward budgets</a:t>
          </a:r>
        </a:p>
      </dsp:txBody>
      <dsp:txXfrm>
        <a:off x="44602" y="2623169"/>
        <a:ext cx="8540445" cy="824474"/>
      </dsp:txXfrm>
    </dsp:sp>
    <dsp:sp modelId="{4D41BC1F-1B4B-4DF4-AC57-6EC651B44A46}">
      <dsp:nvSpPr>
        <dsp:cNvPr id="0" name=""/>
        <dsp:cNvSpPr/>
      </dsp:nvSpPr>
      <dsp:spPr>
        <a:xfrm>
          <a:off x="0" y="3492246"/>
          <a:ext cx="8629649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9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latin typeface="+mj-lt"/>
            </a:rPr>
            <a:t>R&amp;R Budget Component is sent to the consortium grantee for completion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latin typeface="+mj-lt"/>
            </a:rPr>
            <a:t>Consortium grantee returns the completed form to the applicant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latin typeface="+mj-lt"/>
            </a:rPr>
            <a:t>Applicant attaches the form to this component</a:t>
          </a:r>
        </a:p>
      </dsp:txBody>
      <dsp:txXfrm>
        <a:off x="0" y="3492246"/>
        <a:ext cx="8629649" cy="928395"/>
      </dsp:txXfrm>
    </dsp:sp>
    <dsp:sp modelId="{AA72C455-7250-4B7B-8264-CFA2802F0A0C}">
      <dsp:nvSpPr>
        <dsp:cNvPr id="0" name=""/>
        <dsp:cNvSpPr/>
      </dsp:nvSpPr>
      <dsp:spPr>
        <a:xfrm>
          <a:off x="0" y="4483187"/>
          <a:ext cx="8629649" cy="91367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+mj-lt"/>
            </a:rPr>
            <a:t>Include the total costs for all consortiums in applicant detailed budget  </a:t>
          </a:r>
        </a:p>
      </dsp:txBody>
      <dsp:txXfrm>
        <a:off x="44602" y="4527789"/>
        <a:ext cx="8540445" cy="82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547A3-3AC5-4F89-8052-D9CB80DF29E8}">
      <dsp:nvSpPr>
        <dsp:cNvPr id="0" name=""/>
        <dsp:cNvSpPr/>
      </dsp:nvSpPr>
      <dsp:spPr>
        <a:xfrm>
          <a:off x="0" y="0"/>
          <a:ext cx="9389320" cy="39176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D. Equipment</a:t>
          </a:r>
        </a:p>
      </dsp:txBody>
      <dsp:txXfrm>
        <a:off x="19124" y="19124"/>
        <a:ext cx="9351072" cy="353517"/>
      </dsp:txXfrm>
    </dsp:sp>
    <dsp:sp modelId="{FA783577-25ED-4705-9D11-154EDFCE03C1}">
      <dsp:nvSpPr>
        <dsp:cNvPr id="0" name=""/>
        <dsp:cNvSpPr/>
      </dsp:nvSpPr>
      <dsp:spPr>
        <a:xfrm>
          <a:off x="0" y="394313"/>
          <a:ext cx="9389320" cy="175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1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Tangible personal property (including IT systems)- $5000 or more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Items of needed equipment must be adequately justified, listed individually by description and estimated cost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Limited  to equipment not already available for the work proposed</a:t>
          </a:r>
        </a:p>
      </dsp:txBody>
      <dsp:txXfrm>
        <a:off x="0" y="394313"/>
        <a:ext cx="9389320" cy="1751770"/>
      </dsp:txXfrm>
    </dsp:sp>
    <dsp:sp modelId="{339039A3-DBE1-4C18-8498-D6C614CD01ED}">
      <dsp:nvSpPr>
        <dsp:cNvPr id="0" name=""/>
        <dsp:cNvSpPr/>
      </dsp:nvSpPr>
      <dsp:spPr>
        <a:xfrm>
          <a:off x="0" y="2004744"/>
          <a:ext cx="9389320" cy="40779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E. Travel</a:t>
          </a:r>
        </a:p>
      </dsp:txBody>
      <dsp:txXfrm>
        <a:off x="19907" y="2024651"/>
        <a:ext cx="9349506" cy="367984"/>
      </dsp:txXfrm>
    </dsp:sp>
    <dsp:sp modelId="{CBC32B69-C87E-4B17-AD03-E2EFC3C124BC}">
      <dsp:nvSpPr>
        <dsp:cNvPr id="0" name=""/>
        <dsp:cNvSpPr/>
      </dsp:nvSpPr>
      <dsp:spPr>
        <a:xfrm>
          <a:off x="0" y="2453836"/>
          <a:ext cx="9389320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1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Separate out Domestic &amp; Foreign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Fieldwork, meetings and conferences, including subsistence MUST be associated/ necessary </a:t>
          </a:r>
        </a:p>
      </dsp:txBody>
      <dsp:txXfrm>
        <a:off x="0" y="2453836"/>
        <a:ext cx="9389320" cy="1145744"/>
      </dsp:txXfrm>
    </dsp:sp>
    <dsp:sp modelId="{CC718BE6-E26D-4BE9-B7CB-AE5A2EBA32EF}">
      <dsp:nvSpPr>
        <dsp:cNvPr id="0" name=""/>
        <dsp:cNvSpPr/>
      </dsp:nvSpPr>
      <dsp:spPr>
        <a:xfrm>
          <a:off x="0" y="3628643"/>
          <a:ext cx="9389320" cy="39194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F. Participant Support Costs</a:t>
          </a:r>
        </a:p>
      </dsp:txBody>
      <dsp:txXfrm>
        <a:off x="19133" y="3647776"/>
        <a:ext cx="9351054" cy="353683"/>
      </dsp:txXfrm>
    </dsp:sp>
    <dsp:sp modelId="{DEEDA96A-CEBE-43E0-B1EA-5372BAE5E3C8}">
      <dsp:nvSpPr>
        <dsp:cNvPr id="0" name=""/>
        <dsp:cNvSpPr/>
      </dsp:nvSpPr>
      <dsp:spPr>
        <a:xfrm>
          <a:off x="0" y="4087908"/>
          <a:ext cx="9389320" cy="1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1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Stipends, subsistence, travel, and registration fees paid to or on behalf of participants or trainees (not usually employees)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Not to be used for rental fees, catering, supplies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Not to be used for human subject payments </a:t>
          </a:r>
        </a:p>
      </dsp:txBody>
      <dsp:txXfrm>
        <a:off x="0" y="4087908"/>
        <a:ext cx="9389320" cy="157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8BD98-3485-4C92-886C-2AA19B565185}">
      <dsp:nvSpPr>
        <dsp:cNvPr id="0" name=""/>
        <dsp:cNvSpPr/>
      </dsp:nvSpPr>
      <dsp:spPr>
        <a:xfrm>
          <a:off x="0" y="17861"/>
          <a:ext cx="9345237" cy="49895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G. Other Direct Costs </a:t>
          </a:r>
        </a:p>
      </dsp:txBody>
      <dsp:txXfrm>
        <a:off x="24357" y="42218"/>
        <a:ext cx="9296523" cy="450241"/>
      </dsp:txXfrm>
    </dsp:sp>
    <dsp:sp modelId="{49128F45-96F7-4405-A28C-50D0FDCD6AE2}">
      <dsp:nvSpPr>
        <dsp:cNvPr id="0" name=""/>
        <dsp:cNvSpPr/>
      </dsp:nvSpPr>
      <dsp:spPr>
        <a:xfrm>
          <a:off x="0" y="532391"/>
          <a:ext cx="9345237" cy="393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7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Materials and Supplies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Publication/ Dissemination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Consultant/ Professional Services (including travel and subsistence)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Computer Services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Tuition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Rental Space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Human subject payment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Subawards- If known at proposal submission, must be disclosed and require a separate budget and justification. </a:t>
          </a:r>
          <a:r>
            <a:rPr lang="en-US" sz="2400" kern="1200" err="1">
              <a:latin typeface="+mj-lt"/>
            </a:rPr>
            <a:t>Subawardee</a:t>
          </a:r>
          <a:r>
            <a:rPr lang="en-US" sz="2400" kern="1200">
              <a:latin typeface="+mj-lt"/>
            </a:rPr>
            <a:t> IDC is included as a direct cost to us. </a:t>
          </a:r>
        </a:p>
      </dsp:txBody>
      <dsp:txXfrm>
        <a:off x="0" y="532391"/>
        <a:ext cx="9345237" cy="3933000"/>
      </dsp:txXfrm>
    </dsp:sp>
    <dsp:sp modelId="{E466B887-F41F-4417-9ED6-E21F368C3262}">
      <dsp:nvSpPr>
        <dsp:cNvPr id="0" name=""/>
        <dsp:cNvSpPr/>
      </dsp:nvSpPr>
      <dsp:spPr>
        <a:xfrm>
          <a:off x="0" y="4465391"/>
          <a:ext cx="9345237" cy="7113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H. Total Direct Costs</a:t>
          </a:r>
        </a:p>
      </dsp:txBody>
      <dsp:txXfrm>
        <a:off x="34726" y="4500117"/>
        <a:ext cx="9275785" cy="641908"/>
      </dsp:txXfrm>
    </dsp:sp>
    <dsp:sp modelId="{A09D5FF5-460F-45AA-BF24-E65A35DE6C9F}">
      <dsp:nvSpPr>
        <dsp:cNvPr id="0" name=""/>
        <dsp:cNvSpPr/>
      </dsp:nvSpPr>
      <dsp:spPr>
        <a:xfrm>
          <a:off x="0" y="5210187"/>
          <a:ext cx="9345237" cy="62928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7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Total Amount of direct costs requested- Sum of lines A-G </a:t>
          </a:r>
        </a:p>
      </dsp:txBody>
      <dsp:txXfrm>
        <a:off x="0" y="5210187"/>
        <a:ext cx="9345237" cy="62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1E94D-1365-4A8D-A6AA-8F90543B64E2}">
      <dsp:nvSpPr>
        <dsp:cNvPr id="0" name=""/>
        <dsp:cNvSpPr/>
      </dsp:nvSpPr>
      <dsp:spPr>
        <a:xfrm>
          <a:off x="0" y="0"/>
          <a:ext cx="8952531" cy="39796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I. Indirect Costs</a:t>
          </a:r>
        </a:p>
      </dsp:txBody>
      <dsp:txXfrm>
        <a:off x="19427" y="19427"/>
        <a:ext cx="8913677" cy="359109"/>
      </dsp:txXfrm>
    </dsp:sp>
    <dsp:sp modelId="{44A75D87-5939-4F9C-9FFD-4356A5220072}">
      <dsp:nvSpPr>
        <dsp:cNvPr id="0" name=""/>
        <dsp:cNvSpPr/>
      </dsp:nvSpPr>
      <dsp:spPr>
        <a:xfrm>
          <a:off x="0" y="442320"/>
          <a:ext cx="8952531" cy="1573199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243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Must use Negotiated IDC Rate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Apply the IDC rate to the modified direct total costs (MDTC)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MDTC equals (=) Total direct costs minus (-) Equipment, Tuition, participant support and subcontract amount in excess of $25,000 </a:t>
          </a:r>
        </a:p>
      </dsp:txBody>
      <dsp:txXfrm>
        <a:off x="0" y="442320"/>
        <a:ext cx="8952531" cy="1573199"/>
      </dsp:txXfrm>
    </dsp:sp>
    <dsp:sp modelId="{CC718BE6-E26D-4BE9-B7CB-AE5A2EBA32EF}">
      <dsp:nvSpPr>
        <dsp:cNvPr id="0" name=""/>
        <dsp:cNvSpPr/>
      </dsp:nvSpPr>
      <dsp:spPr>
        <a:xfrm>
          <a:off x="0" y="2023705"/>
          <a:ext cx="8952531" cy="37120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J. Total Direct and Indirect</a:t>
          </a:r>
        </a:p>
      </dsp:txBody>
      <dsp:txXfrm>
        <a:off x="18121" y="2041826"/>
        <a:ext cx="8916289" cy="334966"/>
      </dsp:txXfrm>
    </dsp:sp>
    <dsp:sp modelId="{97B28FE7-A9DD-4426-9F5B-3B1A94035C1A}">
      <dsp:nvSpPr>
        <dsp:cNvPr id="0" name=""/>
        <dsp:cNvSpPr/>
      </dsp:nvSpPr>
      <dsp:spPr>
        <a:xfrm>
          <a:off x="0" y="2460539"/>
          <a:ext cx="8952531" cy="45835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243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Total amount of funds requested</a:t>
          </a:r>
        </a:p>
      </dsp:txBody>
      <dsp:txXfrm>
        <a:off x="0" y="2460539"/>
        <a:ext cx="8952531" cy="458354"/>
      </dsp:txXfrm>
    </dsp:sp>
    <dsp:sp modelId="{D72D898D-2FA2-4E66-A4DA-C528B70791D5}">
      <dsp:nvSpPr>
        <dsp:cNvPr id="0" name=""/>
        <dsp:cNvSpPr/>
      </dsp:nvSpPr>
      <dsp:spPr>
        <a:xfrm>
          <a:off x="0" y="2821512"/>
          <a:ext cx="8952531" cy="7113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K. Fees- Only for SBIR/STTR and Major Facilities </a:t>
          </a:r>
        </a:p>
      </dsp:txBody>
      <dsp:txXfrm>
        <a:off x="34726" y="2856238"/>
        <a:ext cx="8883079" cy="641908"/>
      </dsp:txXfrm>
    </dsp:sp>
    <dsp:sp modelId="{284FCE44-8DDC-49AF-B5B8-1FEA4A2D95EB}">
      <dsp:nvSpPr>
        <dsp:cNvPr id="0" name=""/>
        <dsp:cNvSpPr/>
      </dsp:nvSpPr>
      <dsp:spPr>
        <a:xfrm>
          <a:off x="0" y="3639528"/>
          <a:ext cx="8952531" cy="71136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L. Amount of This Request</a:t>
          </a:r>
        </a:p>
      </dsp:txBody>
      <dsp:txXfrm>
        <a:off x="34726" y="3674254"/>
        <a:ext cx="8883079" cy="641908"/>
      </dsp:txXfrm>
    </dsp:sp>
    <dsp:sp modelId="{3DBF184D-C3D4-4767-92F8-05F87EE082D3}">
      <dsp:nvSpPr>
        <dsp:cNvPr id="0" name=""/>
        <dsp:cNvSpPr/>
      </dsp:nvSpPr>
      <dsp:spPr>
        <a:xfrm>
          <a:off x="0" y="4368889"/>
          <a:ext cx="8952531" cy="62928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243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+mj-lt"/>
            </a:rPr>
            <a:t>Same amount entered on Line J  </a:t>
          </a:r>
        </a:p>
      </dsp:txBody>
      <dsp:txXfrm>
        <a:off x="0" y="4368889"/>
        <a:ext cx="8952531" cy="629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A63A1-076E-4733-AE88-5924979F095E}">
      <dsp:nvSpPr>
        <dsp:cNvPr id="0" name=""/>
        <dsp:cNvSpPr/>
      </dsp:nvSpPr>
      <dsp:spPr>
        <a:xfrm>
          <a:off x="0" y="0"/>
          <a:ext cx="8153400" cy="11369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j-lt"/>
            </a:rPr>
            <a:t>How do you calculate person months? </a:t>
          </a:r>
        </a:p>
      </dsp:txBody>
      <dsp:txXfrm>
        <a:off x="55499" y="55499"/>
        <a:ext cx="8042402" cy="1025902"/>
      </dsp:txXfrm>
    </dsp:sp>
    <dsp:sp modelId="{D3AE3EB7-B753-4D5D-9F44-63876666DB48}">
      <dsp:nvSpPr>
        <dsp:cNvPr id="0" name=""/>
        <dsp:cNvSpPr/>
      </dsp:nvSpPr>
      <dsp:spPr>
        <a:xfrm>
          <a:off x="0" y="1205470"/>
          <a:ext cx="8153400" cy="224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+mj-lt"/>
            </a:rPr>
            <a:t>Multiply percentage  effort times the number of months appointment.  For example: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+mj-lt"/>
            </a:rPr>
            <a:t>10% of a 9 month academic year appointment equals .9 person months (9 x .10 = .9 person months)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+mj-lt"/>
            </a:rPr>
            <a:t>10% of a 12 month calendar appointment equals 1.2 months          (12 x .10 = 1.2 person months)</a:t>
          </a:r>
        </a:p>
      </dsp:txBody>
      <dsp:txXfrm>
        <a:off x="0" y="1205470"/>
        <a:ext cx="8153400" cy="2245950"/>
      </dsp:txXfrm>
    </dsp:sp>
    <dsp:sp modelId="{958CB048-EC50-4D86-9F01-C0ECD258B8E1}">
      <dsp:nvSpPr>
        <dsp:cNvPr id="0" name=""/>
        <dsp:cNvSpPr/>
      </dsp:nvSpPr>
      <dsp:spPr>
        <a:xfrm>
          <a:off x="0" y="3451420"/>
          <a:ext cx="8153400" cy="128061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j-lt"/>
            </a:rPr>
            <a:t>Actual figures for person months should be included in appropriate columns – do not round up or down.</a:t>
          </a:r>
        </a:p>
      </dsp:txBody>
      <dsp:txXfrm>
        <a:off x="62514" y="3513934"/>
        <a:ext cx="8028372" cy="1155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9884-7755-4EA9-A46F-435D043B30B4}">
      <dsp:nvSpPr>
        <dsp:cNvPr id="0" name=""/>
        <dsp:cNvSpPr/>
      </dsp:nvSpPr>
      <dsp:spPr>
        <a:xfrm rot="5400000">
          <a:off x="6783207" y="-2975076"/>
          <a:ext cx="563464" cy="6729984"/>
        </a:xfrm>
        <a:prstGeom prst="round2Same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latin typeface="+mj-lt"/>
            </a:rPr>
            <a:t>Start and end dates</a:t>
          </a:r>
        </a:p>
      </dsp:txBody>
      <dsp:txXfrm rot="-5400000">
        <a:off x="3699947" y="135690"/>
        <a:ext cx="6702478" cy="508452"/>
      </dsp:txXfrm>
    </dsp:sp>
    <dsp:sp modelId="{7A87BB6E-BB3D-4368-A346-A796263EE7DF}">
      <dsp:nvSpPr>
        <dsp:cNvPr id="0" name=""/>
        <dsp:cNvSpPr/>
      </dsp:nvSpPr>
      <dsp:spPr>
        <a:xfrm>
          <a:off x="0" y="37747"/>
          <a:ext cx="3785616" cy="70433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Budget period</a:t>
          </a:r>
        </a:p>
      </dsp:txBody>
      <dsp:txXfrm>
        <a:off x="34383" y="72130"/>
        <a:ext cx="3716850" cy="635564"/>
      </dsp:txXfrm>
    </dsp:sp>
    <dsp:sp modelId="{4B9E8D25-B2B1-4530-8826-E877789DA4A8}">
      <dsp:nvSpPr>
        <dsp:cNvPr id="0" name=""/>
        <dsp:cNvSpPr/>
      </dsp:nvSpPr>
      <dsp:spPr>
        <a:xfrm rot="5400000">
          <a:off x="6783207" y="-2235529"/>
          <a:ext cx="563464" cy="6729984"/>
        </a:xfrm>
        <a:prstGeom prst="round2Same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latin typeface="+mj-lt"/>
            </a:rPr>
            <a:t>Direct Cost less consortium F&amp;A, Consortium F&amp;A,           Total Direct Cost</a:t>
          </a:r>
        </a:p>
      </dsp:txBody>
      <dsp:txXfrm rot="-5400000">
        <a:off x="3699947" y="875237"/>
        <a:ext cx="6702478" cy="508452"/>
      </dsp:txXfrm>
    </dsp:sp>
    <dsp:sp modelId="{88DEF5F6-97C7-4A81-8ABB-F141EA2BFAB1}">
      <dsp:nvSpPr>
        <dsp:cNvPr id="0" name=""/>
        <dsp:cNvSpPr/>
      </dsp:nvSpPr>
      <dsp:spPr>
        <a:xfrm>
          <a:off x="0" y="774413"/>
          <a:ext cx="3785616" cy="70433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j-lt"/>
            </a:rPr>
            <a:t>Direct Cost Amounts</a:t>
          </a:r>
        </a:p>
      </dsp:txBody>
      <dsp:txXfrm>
        <a:off x="34383" y="808796"/>
        <a:ext cx="3716850" cy="635564"/>
      </dsp:txXfrm>
    </dsp:sp>
    <dsp:sp modelId="{D362FD28-A7C8-421F-9FA5-B8AB4BEAD849}">
      <dsp:nvSpPr>
        <dsp:cNvPr id="0" name=""/>
        <dsp:cNvSpPr/>
      </dsp:nvSpPr>
      <dsp:spPr>
        <a:xfrm rot="5400000">
          <a:off x="6783207" y="-1495982"/>
          <a:ext cx="563464" cy="6729984"/>
        </a:xfrm>
        <a:prstGeom prst="round2Same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latin typeface="+mj-lt"/>
            </a:rPr>
            <a:t>Indirect Cost Type (MTDC), Rate (%), Base and Funds Requested</a:t>
          </a:r>
        </a:p>
      </dsp:txBody>
      <dsp:txXfrm rot="-5400000">
        <a:off x="3699947" y="1614784"/>
        <a:ext cx="6702478" cy="508452"/>
      </dsp:txXfrm>
    </dsp:sp>
    <dsp:sp modelId="{4EF4CCC9-5BB4-4425-B97C-27C656A56DC8}">
      <dsp:nvSpPr>
        <dsp:cNvPr id="0" name=""/>
        <dsp:cNvSpPr/>
      </dsp:nvSpPr>
      <dsp:spPr>
        <a:xfrm>
          <a:off x="0" y="1501120"/>
          <a:ext cx="3785616" cy="70433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j-lt"/>
            </a:rPr>
            <a:t>Indirect Costs Calculation Section</a:t>
          </a:r>
        </a:p>
      </dsp:txBody>
      <dsp:txXfrm>
        <a:off x="34383" y="1535503"/>
        <a:ext cx="3716850" cy="635564"/>
      </dsp:txXfrm>
    </dsp:sp>
    <dsp:sp modelId="{D6DF54A8-069C-46C4-A91E-E84855ED9CC9}">
      <dsp:nvSpPr>
        <dsp:cNvPr id="0" name=""/>
        <dsp:cNvSpPr/>
      </dsp:nvSpPr>
      <dsp:spPr>
        <a:xfrm rot="5400000">
          <a:off x="6783207" y="-756435"/>
          <a:ext cx="563464" cy="6729984"/>
        </a:xfrm>
        <a:prstGeom prst="round2Same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latin typeface="+mj-lt"/>
            </a:rPr>
            <a:t>System-generated</a:t>
          </a:r>
        </a:p>
      </dsp:txBody>
      <dsp:txXfrm rot="-5400000">
        <a:off x="3699947" y="2354331"/>
        <a:ext cx="6702478" cy="508452"/>
      </dsp:txXfrm>
    </dsp:sp>
    <dsp:sp modelId="{90D04672-7447-4566-A2E6-00D218EC3D00}">
      <dsp:nvSpPr>
        <dsp:cNvPr id="0" name=""/>
        <dsp:cNvSpPr/>
      </dsp:nvSpPr>
      <dsp:spPr>
        <a:xfrm>
          <a:off x="0" y="2251950"/>
          <a:ext cx="3785616" cy="70433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j-lt"/>
            </a:rPr>
            <a:t>Cumulative Budget</a:t>
          </a:r>
        </a:p>
      </dsp:txBody>
      <dsp:txXfrm>
        <a:off x="34383" y="2286333"/>
        <a:ext cx="3716850" cy="635564"/>
      </dsp:txXfrm>
    </dsp:sp>
    <dsp:sp modelId="{615F9B46-0DFD-4E53-B37E-016C49933369}">
      <dsp:nvSpPr>
        <dsp:cNvPr id="0" name=""/>
        <dsp:cNvSpPr/>
      </dsp:nvSpPr>
      <dsp:spPr>
        <a:xfrm rot="5400000">
          <a:off x="6383314" y="285196"/>
          <a:ext cx="1390145" cy="6723411"/>
        </a:xfrm>
        <a:prstGeom prst="round2Same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latin typeface="+mj-lt"/>
            </a:rPr>
            <a:t>Details for Personnel and Consortium Only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latin typeface="+mj-lt"/>
            </a:rPr>
            <a:t>Additional explanation if variation in the number of  modules requested</a:t>
          </a:r>
        </a:p>
      </dsp:txBody>
      <dsp:txXfrm rot="-5400000">
        <a:off x="3716682" y="3019690"/>
        <a:ext cx="6655550" cy="1254423"/>
      </dsp:txXfrm>
    </dsp:sp>
    <dsp:sp modelId="{8639C7C0-559D-4768-8B67-150554DC62B0}">
      <dsp:nvSpPr>
        <dsp:cNvPr id="0" name=""/>
        <dsp:cNvSpPr/>
      </dsp:nvSpPr>
      <dsp:spPr>
        <a:xfrm>
          <a:off x="0" y="3067347"/>
          <a:ext cx="3781919" cy="114262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+mj-lt"/>
            </a:rPr>
            <a:t>Budget Justification</a:t>
          </a:r>
        </a:p>
      </dsp:txBody>
      <dsp:txXfrm>
        <a:off x="55779" y="3123126"/>
        <a:ext cx="3670361" cy="1031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3DF0A-7300-4BA0-804A-DC9F03047C1B}">
      <dsp:nvSpPr>
        <dsp:cNvPr id="0" name=""/>
        <dsp:cNvSpPr/>
      </dsp:nvSpPr>
      <dsp:spPr>
        <a:xfrm>
          <a:off x="2299" y="424781"/>
          <a:ext cx="3852291" cy="67816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Detailed Budgets Encouraged at Proposal by SAM</a:t>
          </a:r>
        </a:p>
      </dsp:txBody>
      <dsp:txXfrm>
        <a:off x="2299" y="424781"/>
        <a:ext cx="3852291" cy="678168"/>
      </dsp:txXfrm>
    </dsp:sp>
    <dsp:sp modelId="{F8B559FA-0277-4DC9-AECE-FFB68C56142A}">
      <dsp:nvSpPr>
        <dsp:cNvPr id="0" name=""/>
        <dsp:cNvSpPr/>
      </dsp:nvSpPr>
      <dsp:spPr>
        <a:xfrm>
          <a:off x="2299" y="1102949"/>
          <a:ext cx="3852291" cy="306108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800" kern="1200">
              <a:latin typeface="+mj-lt"/>
            </a:rPr>
            <a:t>PI must provide internal budgetary information on the following costs: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j-lt"/>
            </a:rPr>
            <a:t>Consortium/subcontract agreement costs,</a:t>
          </a:r>
          <a:endParaRPr lang="en-US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j-lt"/>
            </a:rPr>
            <a:t> Equipment, </a:t>
          </a:r>
          <a:endParaRPr lang="en-US" sz="1800" kern="1200">
            <a:latin typeface="Calibri Light" panose="020F0302020204030204"/>
            <a:cs typeface="Calibri Light" panose="020F0302020204030204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j-lt"/>
            </a:rPr>
            <a:t>Tuition, and </a:t>
          </a:r>
          <a:endParaRPr lang="en-US" sz="1800" kern="1200">
            <a:latin typeface="Calibri Light" panose="020F0302020204030204"/>
            <a:cs typeface="Calibri Light" panose="020F0302020204030204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j-lt"/>
            </a:rPr>
            <a:t>Rental of space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800" kern="1200">
              <a:latin typeface="+mj-lt"/>
            </a:rPr>
            <a:t>Department Chairs/Center directors, or Dean's offices, may still require budgetary detail</a:t>
          </a:r>
        </a:p>
      </dsp:txBody>
      <dsp:txXfrm>
        <a:off x="2299" y="1102949"/>
        <a:ext cx="3852291" cy="3061083"/>
      </dsp:txXfrm>
    </dsp:sp>
    <dsp:sp modelId="{76A99665-2AAA-4F1C-8B31-4D1CF8BAE357}">
      <dsp:nvSpPr>
        <dsp:cNvPr id="0" name=""/>
        <dsp:cNvSpPr/>
      </dsp:nvSpPr>
      <dsp:spPr>
        <a:xfrm>
          <a:off x="4393911" y="424781"/>
          <a:ext cx="4651371" cy="67816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Consortium/Subcontract Agreements</a:t>
          </a:r>
        </a:p>
      </dsp:txBody>
      <dsp:txXfrm>
        <a:off x="4393911" y="424781"/>
        <a:ext cx="4651371" cy="678168"/>
      </dsp:txXfrm>
    </dsp:sp>
    <dsp:sp modelId="{AA13F624-F188-4A14-B081-7F936B390EB2}">
      <dsp:nvSpPr>
        <dsp:cNvPr id="0" name=""/>
        <dsp:cNvSpPr/>
      </dsp:nvSpPr>
      <dsp:spPr>
        <a:xfrm>
          <a:off x="4405738" y="1102949"/>
          <a:ext cx="4627718" cy="306108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800" kern="1200" dirty="0">
              <a:latin typeface="+mj-lt"/>
            </a:rPr>
            <a:t>NIH only requires that we be able to reasonably estimate the total (direct and facilities and administrative) cost of consortium/subcontract agreements to the nearest $1,000.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800" kern="1200">
              <a:latin typeface="+mj-lt"/>
            </a:rPr>
            <a:t>SAM will follow NIH requirements unless the U of SC PI or the collaborating institution prefers greater detail.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+mj-lt"/>
          </a:endParaRPr>
        </a:p>
      </dsp:txBody>
      <dsp:txXfrm>
        <a:off x="4405738" y="1102949"/>
        <a:ext cx="4627718" cy="306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8BD98-3485-4C92-886C-2AA19B565185}">
      <dsp:nvSpPr>
        <dsp:cNvPr id="0" name=""/>
        <dsp:cNvSpPr/>
      </dsp:nvSpPr>
      <dsp:spPr>
        <a:xfrm>
          <a:off x="0" y="59198"/>
          <a:ext cx="9216088" cy="85347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A.</a:t>
          </a:r>
          <a:r>
            <a:rPr lang="en-US" sz="2800" b="0" i="0" u="none" strike="noStrike" kern="1200" cap="none" baseline="0" noProof="0" dirty="0">
              <a:latin typeface="+mj-lt"/>
              <a:ea typeface="+mj-lt"/>
              <a:cs typeface="+mj-lt"/>
            </a:rPr>
            <a:t> </a:t>
          </a:r>
          <a:r>
            <a:rPr lang="en-US" sz="2800" kern="1200" dirty="0">
              <a:latin typeface="+mj-lt"/>
            </a:rPr>
            <a:t>Senior</a:t>
          </a:r>
          <a:r>
            <a:rPr lang="en-US" sz="2800" b="0" i="0" u="none" strike="noStrike" kern="1200" cap="none" baseline="0" noProof="0" dirty="0">
              <a:latin typeface="+mj-lt"/>
              <a:ea typeface="+mj-lt"/>
              <a:cs typeface="+mj-lt"/>
            </a:rPr>
            <a:t>/ Key</a:t>
          </a:r>
          <a:r>
            <a:rPr lang="en-US" sz="2800" kern="1200" dirty="0">
              <a:latin typeface="+mj-lt"/>
            </a:rPr>
            <a:t> </a:t>
          </a:r>
          <a:r>
            <a:rPr lang="en-US" sz="2800" b="0" i="0" u="none" strike="noStrike" kern="1200" cap="none" baseline="0" noProof="0" dirty="0">
              <a:latin typeface="+mj-lt"/>
              <a:ea typeface="+mj-lt"/>
              <a:cs typeface="+mj-lt"/>
            </a:rPr>
            <a:t>Person</a:t>
          </a:r>
          <a:endParaRPr lang="en-US" sz="2800" kern="1200" dirty="0">
            <a:latin typeface="+mj-lt"/>
          </a:endParaRPr>
        </a:p>
      </dsp:txBody>
      <dsp:txXfrm>
        <a:off x="41663" y="100861"/>
        <a:ext cx="9132762" cy="770149"/>
      </dsp:txXfrm>
    </dsp:sp>
    <dsp:sp modelId="{49128F45-96F7-4405-A28C-50D0FDCD6AE2}">
      <dsp:nvSpPr>
        <dsp:cNvPr id="0" name=""/>
        <dsp:cNvSpPr/>
      </dsp:nvSpPr>
      <dsp:spPr>
        <a:xfrm>
          <a:off x="0" y="986588"/>
          <a:ext cx="9216088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Calibri Light"/>
              <a:cs typeface="Calibri"/>
            </a:rPr>
            <a:t>Senior/ key personnel </a:t>
          </a:r>
          <a:r>
            <a:rPr lang="en-US" sz="2400" u="sng" kern="1200" dirty="0">
              <a:latin typeface="Calibri Light"/>
              <a:cs typeface="Calibri"/>
            </a:rPr>
            <a:t>from the applicant organization,</a:t>
          </a:r>
          <a:r>
            <a:rPr lang="en-US" sz="2400" kern="1200" dirty="0">
              <a:latin typeface="Calibri Light"/>
              <a:cs typeface="Calibri"/>
            </a:rPr>
            <a:t> </a:t>
          </a:r>
          <a:r>
            <a:rPr lang="en-US" sz="2400" u="sng" kern="1200" dirty="0">
              <a:latin typeface="Calibri Light"/>
              <a:cs typeface="Calibri"/>
            </a:rPr>
            <a:t>dedicating effort</a:t>
          </a:r>
          <a:r>
            <a:rPr lang="en-US" sz="2400" u="none" kern="1200" dirty="0">
              <a:latin typeface="Calibri Light"/>
              <a:cs typeface="Calibri"/>
            </a:rPr>
            <a:t> </a:t>
          </a:r>
          <a:r>
            <a:rPr lang="en-US" sz="2400" kern="1200" dirty="0">
              <a:latin typeface="Calibri Light"/>
              <a:cs typeface="Calibri"/>
            </a:rPr>
            <a:t>to this project with </a:t>
          </a:r>
          <a:r>
            <a:rPr lang="en-US" sz="2400" u="sng" kern="1200" dirty="0">
              <a:latin typeface="Calibri Light"/>
              <a:cs typeface="Calibri"/>
            </a:rPr>
            <a:t>direct contribution to the research</a:t>
          </a:r>
          <a:endParaRPr lang="en-US" sz="2400" kern="1200" dirty="0">
            <a:latin typeface="Calibri Light"/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Calibri Light"/>
              <a:cs typeface="Calibri"/>
            </a:rPr>
            <a:t>List all regardless of whether salary is requested; must list some effort (person months)</a:t>
          </a:r>
        </a:p>
      </dsp:txBody>
      <dsp:txXfrm>
        <a:off x="0" y="986588"/>
        <a:ext cx="9216088" cy="1480049"/>
      </dsp:txXfrm>
    </dsp:sp>
    <dsp:sp modelId="{339039A3-DBE1-4C18-8498-D6C614CD01ED}">
      <dsp:nvSpPr>
        <dsp:cNvPr id="0" name=""/>
        <dsp:cNvSpPr/>
      </dsp:nvSpPr>
      <dsp:spPr>
        <a:xfrm>
          <a:off x="0" y="2538927"/>
          <a:ext cx="9216088" cy="81014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B. </a:t>
          </a:r>
          <a:r>
            <a:rPr lang="en-US" sz="2800" kern="1200" dirty="0">
              <a:latin typeface="+mj-lt"/>
            </a:rPr>
            <a:t>Other Personnel</a:t>
          </a:r>
        </a:p>
      </dsp:txBody>
      <dsp:txXfrm>
        <a:off x="39548" y="2578475"/>
        <a:ext cx="9136992" cy="731049"/>
      </dsp:txXfrm>
    </dsp:sp>
    <dsp:sp modelId="{CE9E643C-AE95-4FA4-9A60-EDDD4EE42A2A}">
      <dsp:nvSpPr>
        <dsp:cNvPr id="0" name=""/>
        <dsp:cNvSpPr/>
      </dsp:nvSpPr>
      <dsp:spPr>
        <a:xfrm>
          <a:off x="0" y="3369138"/>
          <a:ext cx="9216088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  <a:ea typeface="+mj-lt"/>
              <a:cs typeface="+mj-lt"/>
            </a:rPr>
            <a:t>Postdocs, students not listed in A </a:t>
          </a:r>
          <a:r>
            <a:rPr lang="en-US" sz="2400" kern="1200" dirty="0">
              <a:latin typeface="+mj-lt"/>
            </a:rPr>
            <a:t>, other staff working directly on the project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More detail requested in Budget Justification</a:t>
          </a:r>
        </a:p>
      </dsp:txBody>
      <dsp:txXfrm>
        <a:off x="0" y="3369138"/>
        <a:ext cx="9216088" cy="1143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8BD98-3485-4C92-886C-2AA19B565185}">
      <dsp:nvSpPr>
        <dsp:cNvPr id="0" name=""/>
        <dsp:cNvSpPr/>
      </dsp:nvSpPr>
      <dsp:spPr>
        <a:xfrm>
          <a:off x="0" y="12949"/>
          <a:ext cx="8839200" cy="66965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C. Equipment Description</a:t>
          </a:r>
        </a:p>
      </dsp:txBody>
      <dsp:txXfrm>
        <a:off x="32690" y="45639"/>
        <a:ext cx="8773820" cy="604270"/>
      </dsp:txXfrm>
    </dsp:sp>
    <dsp:sp modelId="{49128F45-96F7-4405-A28C-50D0FDCD6AE2}">
      <dsp:nvSpPr>
        <dsp:cNvPr id="0" name=""/>
        <dsp:cNvSpPr/>
      </dsp:nvSpPr>
      <dsp:spPr>
        <a:xfrm>
          <a:off x="0" y="682599"/>
          <a:ext cx="8839200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Item of property that has an acquisition cost of $5,000 or more and a service life over one year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General purpose equipment ONLY if exclusively used for proposed research</a:t>
          </a:r>
        </a:p>
      </dsp:txBody>
      <dsp:txXfrm>
        <a:off x="0" y="682599"/>
        <a:ext cx="8839200" cy="1477980"/>
      </dsp:txXfrm>
    </dsp:sp>
    <dsp:sp modelId="{339039A3-DBE1-4C18-8498-D6C614CD01ED}">
      <dsp:nvSpPr>
        <dsp:cNvPr id="0" name=""/>
        <dsp:cNvSpPr/>
      </dsp:nvSpPr>
      <dsp:spPr>
        <a:xfrm>
          <a:off x="0" y="2114728"/>
          <a:ext cx="8839200" cy="63565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D</a:t>
          </a:r>
          <a:r>
            <a:rPr lang="en-US" sz="2800" kern="1200" dirty="0">
              <a:latin typeface="+mj-lt"/>
            </a:rPr>
            <a:t>. Travel</a:t>
          </a:r>
        </a:p>
      </dsp:txBody>
      <dsp:txXfrm>
        <a:off x="31030" y="2145758"/>
        <a:ext cx="8777140" cy="573592"/>
      </dsp:txXfrm>
    </dsp:sp>
    <dsp:sp modelId="{CBC32B69-C87E-4B17-AD03-E2EFC3C124BC}">
      <dsp:nvSpPr>
        <dsp:cNvPr id="0" name=""/>
        <dsp:cNvSpPr/>
      </dsp:nvSpPr>
      <dsp:spPr>
        <a:xfrm>
          <a:off x="0" y="2799439"/>
          <a:ext cx="88392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Separate out Domestic &amp; Foreign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Must be related to your proposed research</a:t>
          </a:r>
        </a:p>
      </dsp:txBody>
      <dsp:txXfrm>
        <a:off x="0" y="2799439"/>
        <a:ext cx="8839200" cy="844560"/>
      </dsp:txXfrm>
    </dsp:sp>
    <dsp:sp modelId="{CC718BE6-E26D-4BE9-B7CB-AE5A2EBA32EF}">
      <dsp:nvSpPr>
        <dsp:cNvPr id="0" name=""/>
        <dsp:cNvSpPr/>
      </dsp:nvSpPr>
      <dsp:spPr>
        <a:xfrm>
          <a:off x="0" y="3643300"/>
          <a:ext cx="8839200" cy="69253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E. </a:t>
          </a:r>
          <a:r>
            <a:rPr lang="en-US" sz="2800" kern="1200" dirty="0">
              <a:latin typeface="+mj-lt"/>
            </a:rPr>
            <a:t>Participant/Trainee Support Costs</a:t>
          </a:r>
        </a:p>
      </dsp:txBody>
      <dsp:txXfrm>
        <a:off x="33807" y="3677107"/>
        <a:ext cx="8771586" cy="624920"/>
      </dsp:txXfrm>
    </dsp:sp>
    <dsp:sp modelId="{DEEDA96A-CEBE-43E0-B1EA-5372BAE5E3C8}">
      <dsp:nvSpPr>
        <dsp:cNvPr id="0" name=""/>
        <dsp:cNvSpPr/>
      </dsp:nvSpPr>
      <dsp:spPr>
        <a:xfrm>
          <a:off x="0" y="4338940"/>
          <a:ext cx="88392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+mj-lt"/>
            </a:rPr>
            <a:t>Will not be used by NIH unless specifically noted in an announcement</a:t>
          </a:r>
        </a:p>
      </dsp:txBody>
      <dsp:txXfrm>
        <a:off x="0" y="4338940"/>
        <a:ext cx="8839200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4A959D-3068-4F32-86A0-BE139F8CB631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07AFD4C-AE74-4466-BFD6-75A49C99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1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8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B7CA1-F1FC-45B3-ABEE-CA63B144D2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4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0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B7CA1-F1FC-45B3-ABEE-CA63B144D2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0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2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47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39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3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B4FE5-A8D3-46A6-A5A8-840898D41FA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7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5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6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2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4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5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4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6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9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7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1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FD4C-AE74-4466-BFD6-75A49C9964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9496-3017-4E74-A363-044D660A7F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8025"/>
            <a:ext cx="6300788" cy="3544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474" y="4490033"/>
            <a:ext cx="5627794" cy="425278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0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14ED-C702-4564-A3D8-340DC6D7A06F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92D8-B017-4BC5-96F9-825F6E3F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4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francisco@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fedrtc/appendix_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ElectronicReceipt/files/Annotated_Forms_General_FORMS-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priorapprovals/march18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.edu/about/offices_and_divisions/sponsored_awards_management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nsf.gov/pubs/policydocs/pappg19_1/index.jsp" TargetMode="External"/><Relationship Id="rId4" Type="http://schemas.openxmlformats.org/officeDocument/2006/relationships/hyperlink" Target="https://grants.nih.gov/grants/how-to-apply-application-guide/format-and-write/develop-your-budget.ht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c.edu/about/offices_and_divisions/sponsored_awards_management/documents/f_and_a_rate_agreement.pdf" TargetMode="External"/><Relationship Id="rId3" Type="http://schemas.openxmlformats.org/officeDocument/2006/relationships/hyperlink" Target="https://sc.edu/about/offices_and_divisions/sponsored_awards_management/documents/usc_guidelines_for_allowable_sponsored_project_costs.pdf" TargetMode="External"/><Relationship Id="rId7" Type="http://schemas.openxmlformats.org/officeDocument/2006/relationships/hyperlink" Target="https://sc.edu/about/offices_and_divisions/sponsored_awards_management/essential_reference_information/facilities_and_administration.ph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.edu/about/offices_and_divisions/sponsored_awards_management/documents/usc_fringe_benefit_rates.pdf" TargetMode="External"/><Relationship Id="rId5" Type="http://schemas.openxmlformats.org/officeDocument/2006/relationships/hyperlink" Target="https://www.sc.edu/about/offices_and_divisions/sponsored_awards_management/external_proposal_preparation/budget_preparation/budget_justification.php" TargetMode="External"/><Relationship Id="rId4" Type="http://schemas.openxmlformats.org/officeDocument/2006/relationships/hyperlink" Target="https://www.sc.edu/about/offices_and_divisions/sponsored_awards_management/external_proposal_preparation/budget_preparation/index.php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f.gov/pubs/policydocs/pappg19_1/pappg_2.jsp#IIC2g" TargetMode="External"/><Relationship Id="rId3" Type="http://schemas.openxmlformats.org/officeDocument/2006/relationships/hyperlink" Target="https://www.ecfr.gov/cgi-bin/retrieveECFR?gp=1&amp;SID=7bd4b55e984a4c6794e52b052ed9af20&amp;ty=HTML&amp;h=L&amp;mc=true&amp;n=sp2.1.200.e&amp;r=SUBPART#sg2.1.200_1419.sg16" TargetMode="External"/><Relationship Id="rId7" Type="http://schemas.openxmlformats.org/officeDocument/2006/relationships/hyperlink" Target="https://grants.nih.gov/grants/how-to-apply-application-guide/format-and-write/develop-your-budget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ElectronicReceipt/files/Annotated_Forms_General_forms-e.pdf" TargetMode="External"/><Relationship Id="rId5" Type="http://schemas.openxmlformats.org/officeDocument/2006/relationships/hyperlink" Target="https://www.nsf.gov/bfa/dias/policy/fedrtc/appendix_a.pdf" TargetMode="External"/><Relationship Id="rId4" Type="http://schemas.openxmlformats.org/officeDocument/2006/relationships/hyperlink" Target="https://www.nsf.gov/awards/managing/rtc.js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francisco@sc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sc.edu/about/offices_and_divisions/sponsored_awards_management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5229BE-6009-4D63-B640-B8BC997FB080}"/>
              </a:ext>
            </a:extLst>
          </p:cNvPr>
          <p:cNvCxnSpPr>
            <a:cxnSpLocks/>
          </p:cNvCxnSpPr>
          <p:nvPr/>
        </p:nvCxnSpPr>
        <p:spPr>
          <a:xfrm>
            <a:off x="643467" y="5850294"/>
            <a:ext cx="11019798" cy="0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90536"/>
            <a:ext cx="3182084" cy="5613236"/>
          </a:xfrm>
        </p:spPr>
        <p:txBody>
          <a:bodyPr anchor="ctr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2019 Academic Leadership and Career Development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256-DDD2-4B22-A998-4317BAB8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732" y="461176"/>
            <a:ext cx="6941491" cy="462400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300" cap="small" dirty="0"/>
              <a:t>GRANT BUDGETS</a:t>
            </a:r>
          </a:p>
          <a:p>
            <a:pPr marL="0" indent="0">
              <a:buNone/>
            </a:pPr>
            <a:r>
              <a:rPr lang="en-US" sz="2600" dirty="0"/>
              <a:t>NATIONAL INSTITUTES OF HEALTH (NIH)</a:t>
            </a:r>
          </a:p>
          <a:p>
            <a:pPr marL="0" indent="0">
              <a:buNone/>
            </a:pPr>
            <a:r>
              <a:rPr lang="en-US" sz="2600" dirty="0"/>
              <a:t>NATIONAL SCIENCE FOUNDATION (NSF)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3000" dirty="0"/>
              <a:t>Sponsored Awards Management</a:t>
            </a:r>
          </a:p>
          <a:p>
            <a:pPr marL="0" indent="0">
              <a:buNone/>
            </a:pPr>
            <a:r>
              <a:rPr lang="en-US" sz="3000" dirty="0"/>
              <a:t>Jill Francisco Morales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E6E6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jfrancisco@sc.edu</a:t>
            </a:r>
            <a:endParaRPr lang="en-US" sz="3000" dirty="0">
              <a:solidFill>
                <a:srgbClr val="E6E6E6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E6E6E6"/>
                </a:solidFill>
              </a:rPr>
              <a:t>(803) 777-5241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B5077-9DEE-480A-A3E1-99F0B1CE1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926" y="5146042"/>
            <a:ext cx="4965564" cy="141518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142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327" y="457200"/>
            <a:ext cx="6958361" cy="1084301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/>
              <a:t>NSF </a:t>
            </a:r>
            <a:br>
              <a:rPr lang="en-US"/>
            </a:br>
            <a:r>
              <a:rPr lang="en-US"/>
              <a:t>BUDGET JUSTIFICATIONS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Limited to five pages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For proposals that contain a subaward(s), each subaward must include a separate budget justification of no more than five pages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Detail rates of pay by individual for senior personnel, postdoctoral associates, and other professionals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Justify the purchase of 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Indicate the types of supplies/ materials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Explain all other direct costs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Indicate IDC rates used in the proposal  </a:t>
            </a:r>
          </a:p>
        </p:txBody>
      </p:sp>
    </p:spTree>
    <p:extLst>
      <p:ext uri="{BB962C8B-B14F-4D97-AF65-F5344CB8AC3E}">
        <p14:creationId xmlns:p14="http://schemas.microsoft.com/office/powerpoint/2010/main" val="391154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173077"/>
            <a:ext cx="11329639" cy="1767236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NSF BUDGETS</a:t>
            </a:r>
            <a:br>
              <a:rPr lang="en-US" dirty="0"/>
            </a:br>
            <a:r>
              <a:rPr lang="en-US" u="sng" dirty="0"/>
              <a:t>Reasons Proposals May Be Returned Without Review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33" y="2333586"/>
            <a:ext cx="10515600" cy="4351338"/>
          </a:xfrm>
        </p:spPr>
        <p:txBody>
          <a:bodyPr>
            <a:norm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Request exceeds maximum as outlined in program guidelines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Amounts requested are not realistic, reasonable, well-justified or consistent with program guidelines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Inclusion of voluntary committed cost share is included in the proposal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Subaward budgets missing a budget justification or justification exceeds 5 pages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39" y="200119"/>
            <a:ext cx="7134922" cy="1000435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800" dirty="0"/>
              <a:t>NSF BUDGETS </a:t>
            </a:r>
            <a:br>
              <a:rPr lang="en-US" sz="3800" dirty="0"/>
            </a:br>
            <a:r>
              <a:rPr lang="en-US" sz="3800" dirty="0"/>
              <a:t>Budget Revisions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554" y="1819485"/>
            <a:ext cx="4767942" cy="421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Comply with Grant Conditions- Award Notice, Budget, General Terms and Conditions and Special Terms and Conditions</a:t>
            </a:r>
          </a:p>
          <a:p>
            <a:pPr marL="0" indent="0">
              <a:buNone/>
            </a:pPr>
            <a:endParaRPr lang="en-US" sz="900" dirty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Prior Approval Matrix:    </a:t>
            </a:r>
            <a:r>
              <a:rPr lang="en-US" sz="2400" dirty="0">
                <a:latin typeface="+mj-lt"/>
                <a:hlinkClick r:id="rId3"/>
              </a:rPr>
              <a:t>https://www.nsf.gov/bfa/dias/policy/fedrtc/appendix_a.pdf</a:t>
            </a: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endParaRPr lang="en-US" sz="9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Requests  are submitted via the use of NSF’s electronic systems.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4CB43-EDAA-4308-A07E-80975940D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4" r="977" b="1982"/>
          <a:stretch/>
        </p:blipFill>
        <p:spPr>
          <a:xfrm>
            <a:off x="72529" y="2379362"/>
            <a:ext cx="7228250" cy="4217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B8FA5-D7FB-41D8-AAC0-B99A198B2A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87"/>
          <a:stretch/>
        </p:blipFill>
        <p:spPr>
          <a:xfrm>
            <a:off x="625532" y="1606629"/>
            <a:ext cx="5552381" cy="366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B9F76-9B31-4B1E-B46A-B6D1E5CDFAD1}"/>
              </a:ext>
            </a:extLst>
          </p:cNvPr>
          <p:cNvSpPr txBox="1"/>
          <p:nvPr/>
        </p:nvSpPr>
        <p:spPr>
          <a:xfrm>
            <a:off x="190849" y="2034068"/>
            <a:ext cx="66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  Revision of Budget and Program Plans </a:t>
            </a:r>
          </a:p>
        </p:txBody>
      </p:sp>
    </p:spTree>
    <p:extLst>
      <p:ext uri="{BB962C8B-B14F-4D97-AF65-F5344CB8AC3E}">
        <p14:creationId xmlns:p14="http://schemas.microsoft.com/office/powerpoint/2010/main" val="212093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3F7E-A166-44C0-9D5F-EDDD9C2B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827" y="286664"/>
            <a:ext cx="6424345" cy="1325563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/>
              <a:t>   NIH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7180-B7E5-4EE8-A8A6-27BCC454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2024981"/>
            <a:ext cx="11319933" cy="4750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Proposals submitted via NIH ASSIST, Workspace (or Cayuse) Administered via </a:t>
            </a:r>
            <a:r>
              <a:rPr lang="en-US" dirty="0" err="1">
                <a:latin typeface="+mj-lt"/>
              </a:rPr>
              <a:t>eRA</a:t>
            </a:r>
            <a:r>
              <a:rPr lang="en-US" dirty="0">
                <a:latin typeface="+mj-lt"/>
              </a:rPr>
              <a:t> Commons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The NIH uses 2 different budget formats depending on the total direct costs (Modular or R&amp;R)</a:t>
            </a:r>
            <a:endParaRPr lang="en-US" dirty="0">
              <a:latin typeface="+mj-lt"/>
              <a:cs typeface="Calibri Ligh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Budget limits usually exclude indirect costs, including subaward indirect</a:t>
            </a:r>
            <a:endParaRPr lang="en-US" dirty="0">
              <a:latin typeface="+mj-lt"/>
              <a:cs typeface="Calibri Ligh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Effort reported in person months</a:t>
            </a:r>
            <a:endParaRPr lang="en-US" dirty="0">
              <a:latin typeface="+mj-lt"/>
              <a:cs typeface="Calibri Ligh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No limit on number of months</a:t>
            </a:r>
            <a:endParaRPr lang="en-US" dirty="0">
              <a:latin typeface="+mj-lt"/>
              <a:cs typeface="Calibri Ligh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NIH has salary caps- $192,300 </a:t>
            </a:r>
            <a:endParaRPr lang="en-US" dirty="0">
              <a:latin typeface="+mj-lt"/>
              <a:cs typeface="Calibri Ligh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All cost must be necessary and reasonable</a:t>
            </a:r>
            <a:endParaRPr lang="en-US" dirty="0">
              <a:latin typeface="+mj-lt"/>
              <a:cs typeface="Calibri Ligh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07EA9-9D04-4ECA-A1B2-95719F55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3" y="475408"/>
            <a:ext cx="3719888" cy="76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9AEC5-9101-4404-A9C2-1567351F66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267"/>
          <a:stretch/>
        </p:blipFill>
        <p:spPr>
          <a:xfrm>
            <a:off x="8619653" y="661579"/>
            <a:ext cx="3098213" cy="575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01315-89BD-4AAD-AFC2-D2A677BD5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921" y="1451818"/>
            <a:ext cx="5708086" cy="4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7410" y="169184"/>
            <a:ext cx="4337180" cy="78254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3600" b="1" cap="all" dirty="0"/>
              <a:t>NIH Budgets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2B1A1D-7D97-4057-82D7-22A90E775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222352"/>
              </p:ext>
            </p:extLst>
          </p:nvPr>
        </p:nvGraphicFramePr>
        <p:xfrm>
          <a:off x="1981200" y="130318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4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484782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27"/>
            <a:ext cx="10515600" cy="1101694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/>
              <a:t>NIH-Determining </a:t>
            </a:r>
            <a:br>
              <a:rPr lang="en-US"/>
            </a:br>
            <a:r>
              <a:rPr lang="en-US"/>
              <a:t>Modular vs. Detailed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256-DDD2-4B22-A998-4317BAB8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131" y="1587538"/>
            <a:ext cx="410376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/>
              <a:t>Total Direct Costs Requested 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Activity Code/ Opportunity Type 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Applicant Organization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Use One Type, Not Both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66048-4045-425B-B5A2-1CFB3402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9" y="1316113"/>
            <a:ext cx="6600000" cy="51047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6456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26"/>
            <a:ext cx="10515600" cy="1325563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/>
              <a:t>NIH BUDGETS</a:t>
            </a:r>
            <a:br>
              <a:rPr lang="en-US"/>
            </a:br>
            <a:r>
              <a:rPr lang="en-US"/>
              <a:t>Determining How Many Modules?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256-DDD2-4B22-A998-4317BAB8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64" y="1509682"/>
            <a:ext cx="11485629" cy="51494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Request total direct costs in modules of $25,000, reflecting appropriate support for the project. There will be no future year escalations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Calculate the total direct costs you need over all the years, including one-time costs (such as equipment) and escalation, and then divide by the number of years.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Number of Modules may vary by 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For example, equipment in year 1 may result in a request for a greater number of modules than in subsequent years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3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69182"/>
            <a:ext cx="9972870" cy="493291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/>
              <a:t>NIH-MODULAR BUDGETS (PHS 398)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256-DDD2-4B22-A998-4317BAB8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7" y="1544883"/>
            <a:ext cx="3976396" cy="45333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Alternative to R&amp;R Budget, detailed categorical info not required 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Use if requesting $250,000 or less </a:t>
            </a:r>
            <a:r>
              <a:rPr lang="en-US" u="sng">
                <a:latin typeface="+mj-lt"/>
              </a:rPr>
              <a:t>direct costs</a:t>
            </a:r>
            <a:r>
              <a:rPr lang="en-US">
                <a:latin typeface="+mj-lt"/>
              </a:rPr>
              <a:t> per year, requested in modules of $25,000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pPr marL="0" indent="0">
              <a:buNone/>
            </a:pPr>
            <a:r>
              <a:rPr lang="en-US">
                <a:latin typeface="+mj-lt"/>
              </a:rPr>
              <a:t>Note: Consortium/contractual F&amp;A costs are not factored into your direct cost limit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F00F8-DBD8-48AD-B9B5-76D86BA9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33" y="1480886"/>
            <a:ext cx="7542857" cy="496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5368F-3E63-4612-93E5-2A223123D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004" y="739214"/>
            <a:ext cx="7314286" cy="58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ECD67-39A8-417C-87AE-F3D74A226C4F}"/>
              </a:ext>
            </a:extLst>
          </p:cNvPr>
          <p:cNvSpPr txBox="1"/>
          <p:nvPr/>
        </p:nvSpPr>
        <p:spPr>
          <a:xfrm>
            <a:off x="6307494" y="2967609"/>
            <a:ext cx="3079102" cy="369332"/>
          </a:xfrm>
          <a:prstGeom prst="rect">
            <a:avLst/>
          </a:prstGeom>
          <a:gradFill flip="none" rotWithShape="1">
            <a:gsLst>
              <a:gs pos="6195">
                <a:schemeClr val="accent3">
                  <a:lumMod val="45000"/>
                  <a:lumOff val="55000"/>
                </a:schemeClr>
              </a:gs>
              <a:gs pos="62000">
                <a:schemeClr val="accent3">
                  <a:lumMod val="45000"/>
                  <a:lumOff val="5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IDC not counted toward limit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748458-23DB-4753-82FD-3E1CCCC9C171}"/>
              </a:ext>
            </a:extLst>
          </p:cNvPr>
          <p:cNvSpPr/>
          <p:nvPr/>
        </p:nvSpPr>
        <p:spPr>
          <a:xfrm>
            <a:off x="6848670" y="2540000"/>
            <a:ext cx="1970718" cy="45155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Direct cost only </a:t>
            </a:r>
          </a:p>
        </p:txBody>
      </p:sp>
    </p:spTree>
    <p:extLst>
      <p:ext uri="{BB962C8B-B14F-4D97-AF65-F5344CB8AC3E}">
        <p14:creationId xmlns:p14="http://schemas.microsoft.com/office/powerpoint/2010/main" val="175980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NIH-MODULAR BUDGETS (PHS 398)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1B45E16-67FA-49E0-B984-FF96D51A5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127577"/>
              </p:ext>
            </p:extLst>
          </p:nvPr>
        </p:nvGraphicFramePr>
        <p:xfrm>
          <a:off x="838200" y="13217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058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346464"/>
            <a:ext cx="10515600" cy="123974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3600"/>
              <a:t>U of SC </a:t>
            </a:r>
            <a:r>
              <a:rPr lang="en-US" sz="3600" cap="all"/>
              <a:t>Guidelines  </a:t>
            </a:r>
            <a:br>
              <a:rPr lang="en-US" sz="3600" cap="all"/>
            </a:br>
            <a:r>
              <a:rPr lang="en-US" sz="3600" cap="all"/>
              <a:t>NIH Modular Proposals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96007" y="1772721"/>
          <a:ext cx="9047583" cy="458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7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GRANT BUDGET DISSCUSSION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256-DDD2-4B22-A998-4317BAB8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Budget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NSF and NIH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Budget Types and Categories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Revising Budgets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Subawards, Subcontracts and Consultants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Allowable </a:t>
            </a:r>
            <a:r>
              <a:rPr lang="en-US"/>
              <a:t>and Non-Allowable </a:t>
            </a:r>
            <a:r>
              <a:rPr lang="en-US" dirty="0"/>
              <a:t>C</a:t>
            </a:r>
            <a:r>
              <a:rPr lang="en-US"/>
              <a:t>osts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Post Award and Reporting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Tips for Grant Budgets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B5077-9DEE-480A-A3E1-99F0B1CE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85" y="5938876"/>
            <a:ext cx="2625754" cy="74604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8093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539" y="87869"/>
            <a:ext cx="4337180" cy="522721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3600" b="1" cap="all"/>
              <a:t>NIH- R &amp; R Budget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CBB6ABE-D134-4323-B2E5-FC199E036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5958" y="675357"/>
            <a:ext cx="9773656" cy="5671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1C04B-F329-4E26-A7A9-429932AED1C2}"/>
              </a:ext>
            </a:extLst>
          </p:cNvPr>
          <p:cNvSpPr txBox="1"/>
          <p:nvPr/>
        </p:nvSpPr>
        <p:spPr>
          <a:xfrm>
            <a:off x="944707" y="6018934"/>
            <a:ext cx="11099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    </a:t>
            </a:r>
            <a:r>
              <a:rPr lang="en-US" b="1">
                <a:solidFill>
                  <a:schemeClr val="bg2"/>
                </a:solidFill>
                <a:ea typeface="+mn-lt"/>
                <a:cs typeface="+mn-lt"/>
              </a:rPr>
              <a:t>NIH Annotated Form Sets:</a:t>
            </a:r>
            <a:endParaRPr lang="en-US" b="1">
              <a:solidFill>
                <a:schemeClr val="bg2"/>
              </a:solidFill>
              <a:cs typeface="Calibri"/>
            </a:endParaRPr>
          </a:p>
          <a:p>
            <a:r>
              <a:rPr lang="en-US" b="1">
                <a:ea typeface="+mn-lt"/>
                <a:cs typeface="+mn-lt"/>
                <a:hlinkClick r:id="rId4"/>
              </a:rPr>
              <a:t>https://grants.nih.gov/grants/ElectronicReceipt/files/Annotated_Forms_General_FORMS-E.pdf</a:t>
            </a:r>
            <a:endParaRPr lang="en-US" b="1"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03703"/>
            <a:ext cx="8229600" cy="766115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/>
              <a:t>NIH- R &amp; R Budget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975235"/>
              </p:ext>
            </p:extLst>
          </p:nvPr>
        </p:nvGraphicFramePr>
        <p:xfrm>
          <a:off x="1544274" y="1173019"/>
          <a:ext cx="9216089" cy="503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03703"/>
            <a:ext cx="8229600" cy="925291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cap="all" dirty="0"/>
              <a:t>NIH- R &amp; R Budget Components</a:t>
            </a:r>
            <a:endParaRPr lang="en-US" sz="4000" cap="all" dirty="0" err="1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72741"/>
              </p:ext>
            </p:extLst>
          </p:nvPr>
        </p:nvGraphicFramePr>
        <p:xfrm>
          <a:off x="1699491" y="1246909"/>
          <a:ext cx="8839200" cy="519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06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30456"/>
              </p:ext>
            </p:extLst>
          </p:nvPr>
        </p:nvGraphicFramePr>
        <p:xfrm>
          <a:off x="1117601" y="858985"/>
          <a:ext cx="10215418" cy="573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620" name="Rectangle 2">
            <a:extLst>
              <a:ext uri="{FF2B5EF4-FFF2-40B4-BE49-F238E27FC236}">
                <a16:creationId xmlns:a16="http://schemas.microsoft.com/office/drawing/2014/main" id="{B8033001-2D1A-4CEC-93ED-F83C81DB71D9}"/>
              </a:ext>
            </a:extLst>
          </p:cNvPr>
          <p:cNvSpPr txBox="1">
            <a:spLocks noChangeArrowheads="1"/>
          </p:cNvSpPr>
          <p:nvPr/>
        </p:nvSpPr>
        <p:spPr>
          <a:xfrm>
            <a:off x="2221570" y="164574"/>
            <a:ext cx="7186020" cy="54662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all" dirty="0"/>
              <a:t>NIH- R &amp; R Budget Components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6" y="266011"/>
            <a:ext cx="8229600" cy="676098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 dirty="0"/>
              <a:t>NIH R&amp;R Budget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540720"/>
              </p:ext>
            </p:extLst>
          </p:nvPr>
        </p:nvGraphicFramePr>
        <p:xfrm>
          <a:off x="1463964" y="1237672"/>
          <a:ext cx="9411854" cy="595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751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2048"/>
            <a:ext cx="8229600" cy="508498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 dirty="0"/>
              <a:t>NIH R&amp;R Budget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89733"/>
              </p:ext>
            </p:extLst>
          </p:nvPr>
        </p:nvGraphicFramePr>
        <p:xfrm>
          <a:off x="788556" y="775856"/>
          <a:ext cx="10821554" cy="767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367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7061" y="246228"/>
            <a:ext cx="7753739" cy="76200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n-US" sz="3600" cap="all" dirty="0"/>
              <a:t>NIH- Subaward Budget Attachment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8610600" y="6096001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70283281"/>
              </p:ext>
            </p:extLst>
          </p:nvPr>
        </p:nvGraphicFramePr>
        <p:xfrm>
          <a:off x="2153231" y="1103675"/>
          <a:ext cx="8629649" cy="544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173077"/>
            <a:ext cx="11329639" cy="1767236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NIH BUDGETS</a:t>
            </a:r>
            <a:br>
              <a:rPr lang="en-US" dirty="0"/>
            </a:br>
            <a:r>
              <a:rPr lang="en-US" u="sng" dirty="0"/>
              <a:t>Common Mistakes- Problems with Budget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33" y="2164906"/>
            <a:ext cx="10515600" cy="4351338"/>
          </a:xfrm>
        </p:spPr>
        <p:txBody>
          <a:bodyPr>
            <a:norm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Failure to use the required modular budget format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Failure to include separate sub-award/consortium budgets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Inadequate budget justification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Failure to explain significant changes from the initial year budget</a:t>
            </a:r>
          </a:p>
        </p:txBody>
      </p:sp>
    </p:spTree>
    <p:extLst>
      <p:ext uri="{BB962C8B-B14F-4D97-AF65-F5344CB8AC3E}">
        <p14:creationId xmlns:p14="http://schemas.microsoft.com/office/powerpoint/2010/main" val="753401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39" y="200119"/>
            <a:ext cx="7134922" cy="1000435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800" dirty="0"/>
              <a:t>NIH BUDGETS </a:t>
            </a:r>
            <a:br>
              <a:rPr lang="en-US" sz="3800" dirty="0"/>
            </a:br>
            <a:r>
              <a:rPr lang="en-US" sz="3800" dirty="0"/>
              <a:t>Budget Revisions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866" y="1768201"/>
            <a:ext cx="4103630" cy="4586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Comply with NOA, Budget, and Grant Terms and Conditions</a:t>
            </a:r>
          </a:p>
          <a:p>
            <a:pPr marL="0" indent="0">
              <a:buNone/>
            </a:pPr>
            <a:endParaRPr lang="en-US" sz="900" dirty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Prior Approval Matrix:    </a:t>
            </a:r>
            <a:r>
              <a:rPr lang="en-US" sz="2400" dirty="0">
                <a:latin typeface="+mj-lt"/>
                <a:hlinkClick r:id="rId3"/>
              </a:rPr>
              <a:t>https://www.nsf.gov/bfa/dias/policy/priorapprovals/march18.pdf</a:t>
            </a:r>
            <a:endParaRPr lang="en-US" sz="9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All requests the require prior approval are made in writing to  GMO 30 days before the proposed change, and signed by the AOR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B9F76-9B31-4B1E-B46A-B6D1E5CDFAD1}"/>
              </a:ext>
            </a:extLst>
          </p:cNvPr>
          <p:cNvSpPr txBox="1"/>
          <p:nvPr/>
        </p:nvSpPr>
        <p:spPr>
          <a:xfrm>
            <a:off x="254459" y="1450153"/>
            <a:ext cx="66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Changes in Project and Budget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EC00F-95C3-4097-8F8D-AC44B2527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823"/>
          <a:stretch/>
        </p:blipFill>
        <p:spPr>
          <a:xfrm>
            <a:off x="193956" y="2069084"/>
            <a:ext cx="7462991" cy="3743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4AED4-73F5-4BC9-A43D-A96BF225B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38"/>
          <a:stretch/>
        </p:blipFill>
        <p:spPr>
          <a:xfrm>
            <a:off x="7310847" y="2069084"/>
            <a:ext cx="656306" cy="37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25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464790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173077"/>
            <a:ext cx="11329639" cy="1011911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General Notes:</a:t>
            </a:r>
            <a:br>
              <a:rPr lang="en-US" dirty="0"/>
            </a:br>
            <a:r>
              <a:rPr lang="en-US" dirty="0"/>
              <a:t>Subawards, Subcontracts and Consultants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558354"/>
            <a:ext cx="4920062" cy="4777132"/>
          </a:xfrm>
          <a:solidFill>
            <a:schemeClr val="tx2"/>
          </a:solidFill>
        </p:spPr>
        <p:txBody>
          <a:bodyPr>
            <a:normAutofit fontScale="85000" lnSpcReduction="20000"/>
          </a:bodyPr>
          <a:lstStyle/>
          <a:p>
            <a:pPr marL="0" marR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Outside org paid to conduct a portion of a sponsored project </a:t>
            </a:r>
          </a:p>
          <a:p>
            <a:pPr marL="0" marR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Subs collaborate with the PI to: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Contribute to the scientific conduct of the project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Provide unique expertise and original thought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The subrecipient does not provide identical services to others as its primary business. 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Award are flowed down to the subrecipient as part of the subaward</a:t>
            </a:r>
            <a:endParaRPr lang="en-US" sz="3200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C19FC-8AE3-4CD5-BD4D-10AFB2C911D5}"/>
              </a:ext>
            </a:extLst>
          </p:cNvPr>
          <p:cNvSpPr txBox="1"/>
          <p:nvPr/>
        </p:nvSpPr>
        <p:spPr>
          <a:xfrm>
            <a:off x="6020787" y="1550508"/>
            <a:ext cx="5687993" cy="47089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Consultants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Person with particular skills or a profession necessary for the performance of project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NOT an employee of U of SC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Subject matter expert not tied to a single contract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Note: Some federal sponsors have limits on daily rates that can be charged by consultants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45608-FAB4-4BEB-8B40-B6CE107AB975}"/>
              </a:ext>
            </a:extLst>
          </p:cNvPr>
          <p:cNvSpPr txBox="1"/>
          <p:nvPr/>
        </p:nvSpPr>
        <p:spPr>
          <a:xfrm>
            <a:off x="6020787" y="1476620"/>
            <a:ext cx="568799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Consultants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9E13C-1FE1-4579-B867-7277E28BC090}"/>
              </a:ext>
            </a:extLst>
          </p:cNvPr>
          <p:cNvSpPr txBox="1"/>
          <p:nvPr/>
        </p:nvSpPr>
        <p:spPr>
          <a:xfrm>
            <a:off x="379141" y="1402730"/>
            <a:ext cx="493164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libri" panose="020F0502020204030204" pitchFamily="34" charset="0"/>
              </a:rPr>
              <a:t>Subrecipient/Subcontractor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30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943" y="134956"/>
            <a:ext cx="6285258" cy="555427"/>
          </a:xfrm>
          <a:ln w="38100" cmpd="sng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/>
              <a:t>BUDGET RESOURCES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50D6-5616-480A-AF70-C1FA445E1E89}"/>
              </a:ext>
            </a:extLst>
          </p:cNvPr>
          <p:cNvSpPr txBox="1"/>
          <p:nvPr/>
        </p:nvSpPr>
        <p:spPr>
          <a:xfrm>
            <a:off x="6306572" y="838446"/>
            <a:ext cx="6029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 of SC Office of Sponsored Awards Management (SAM)</a:t>
            </a:r>
          </a:p>
          <a:p>
            <a:r>
              <a:rPr lang="en-US" sz="2400">
                <a:hlinkClick r:id="rId3"/>
              </a:rPr>
              <a:t>https://sc.edu/about/offices_and_divisions/sponsored_awards_management/index.php</a:t>
            </a:r>
            <a:endParaRPr lang="en-US" sz="2400"/>
          </a:p>
          <a:p>
            <a:endParaRPr lang="en-US" sz="2400">
              <a:hlinkClick r:id="rId4"/>
            </a:endParaRPr>
          </a:p>
          <a:p>
            <a:pPr lvl="0"/>
            <a:r>
              <a:rPr lang="en-US" sz="2400">
                <a:solidFill>
                  <a:prstClr val="white"/>
                </a:solidFill>
              </a:rPr>
              <a:t>NIH- Budget Guide</a:t>
            </a:r>
          </a:p>
          <a:p>
            <a:r>
              <a:rPr lang="en-US" sz="2400">
                <a:hlinkClick r:id="rId4"/>
              </a:rPr>
              <a:t>https://grants.nih.gov/grants/how-to-apply-application-guide/format-and-write/develop-your-budget.htm</a:t>
            </a:r>
            <a:endParaRPr lang="en-US" sz="2400"/>
          </a:p>
          <a:p>
            <a:endParaRPr lang="en-US" sz="2400"/>
          </a:p>
          <a:p>
            <a:r>
              <a:rPr lang="en-US" sz="2400"/>
              <a:t>NSF- Proposal &amp; Award Policies &amp; Procedures</a:t>
            </a:r>
          </a:p>
          <a:p>
            <a:r>
              <a:rPr lang="en-US" sz="2400">
                <a:hlinkClick r:id="rId5"/>
              </a:rPr>
              <a:t>https://www.nsf.gov/pubs/policydocs/pappg19_1/index.jsp</a:t>
            </a:r>
            <a:endParaRPr lang="en-US" sz="2400"/>
          </a:p>
          <a:p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A Listing of Additional Links is Available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64446-8243-4448-AC04-699C29585D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54"/>
          <a:stretch/>
        </p:blipFill>
        <p:spPr>
          <a:xfrm>
            <a:off x="254548" y="763959"/>
            <a:ext cx="5886056" cy="59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4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/>
              <a:t>U of SC </a:t>
            </a:r>
            <a:r>
              <a:rPr lang="en-US" sz="3600" cap="all" dirty="0"/>
              <a:t>Guidelines  </a:t>
            </a:r>
            <a:br>
              <a:rPr lang="en-US" sz="3600" cap="all" dirty="0"/>
            </a:br>
            <a:r>
              <a:rPr lang="en-US" sz="3600" cap="all" dirty="0"/>
              <a:t>Subs and Consultants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DBD8C-CBE1-406B-BC95-7954FC08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570" y="2412980"/>
            <a:ext cx="5181600" cy="3822983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  <a:latin typeface="+mj-lt"/>
              </a:rPr>
              <a:t>Letter of support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  <a:latin typeface="+mj-lt"/>
              </a:rPr>
              <a:t>Subs named and justified n the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  <a:latin typeface="+mj-lt"/>
              </a:rPr>
              <a:t>The total costs of subcontract (sub direct costs + sub indirect costs) is a direct cost in U of SC's budget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  <a:latin typeface="+mj-lt"/>
              </a:rPr>
              <a:t>IDC only charged on the first $25,000 of the sub-award cost for the entire project period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  <a:latin typeface="+mj-lt"/>
              </a:rPr>
              <a:t>A separate U of SC Procurement Exemption Certification form must be completed in </a:t>
            </a:r>
            <a:r>
              <a:rPr lang="en-US" sz="2600" dirty="0" err="1">
                <a:solidFill>
                  <a:schemeClr val="bg2"/>
                </a:solidFill>
                <a:latin typeface="+mj-lt"/>
              </a:rPr>
              <a:t>USCeRA</a:t>
            </a:r>
            <a:r>
              <a:rPr lang="en-US" sz="2600" dirty="0">
                <a:solidFill>
                  <a:schemeClr val="bg2"/>
                </a:solidFill>
                <a:latin typeface="+mj-lt"/>
              </a:rPr>
              <a:t> for each sub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16A3F-A009-4597-92D4-F559C13E348D}"/>
              </a:ext>
            </a:extLst>
          </p:cNvPr>
          <p:cNvSpPr/>
          <p:nvPr/>
        </p:nvSpPr>
        <p:spPr>
          <a:xfrm>
            <a:off x="5929744" y="2462449"/>
            <a:ext cx="5824289" cy="378565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Letter from consultant with services provided, rate, travel costs and the period of performance required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Consultant travel should not be under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UofSC</a:t>
            </a:r>
            <a:r>
              <a:rPr lang="en-US" sz="2400" dirty="0">
                <a:solidFill>
                  <a:schemeClr val="bg2"/>
                </a:solidFill>
                <a:latin typeface="+mj-lt"/>
              </a:rPr>
              <a:t> travel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Procurement Exemption Certification form must be completed in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USCeRA</a:t>
            </a:r>
            <a:r>
              <a:rPr lang="en-US" sz="2400" dirty="0">
                <a:solidFill>
                  <a:schemeClr val="bg2"/>
                </a:solidFill>
                <a:latin typeface="+mj-lt"/>
              </a:rPr>
              <a:t> for each consultant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The proposed consultant must also be named and justified in the proposal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4440-B59D-4EB6-A066-0A517F990C57}"/>
              </a:ext>
            </a:extLst>
          </p:cNvPr>
          <p:cNvSpPr/>
          <p:nvPr/>
        </p:nvSpPr>
        <p:spPr>
          <a:xfrm>
            <a:off x="5929743" y="1939229"/>
            <a:ext cx="582428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Consultants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867F4-F009-4945-A2F1-A4C245B0BE42}"/>
              </a:ext>
            </a:extLst>
          </p:cNvPr>
          <p:cNvSpPr/>
          <p:nvPr/>
        </p:nvSpPr>
        <p:spPr>
          <a:xfrm>
            <a:off x="293572" y="1889444"/>
            <a:ext cx="518159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Subcontracts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39" y="104869"/>
            <a:ext cx="7134922" cy="101680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800" dirty="0"/>
              <a:t>Allowable/ Non-Allowable Costs</a:t>
            </a:r>
            <a:r>
              <a:rPr lang="en-US" sz="3600" dirty="0"/>
              <a:t>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78" y="1430746"/>
            <a:ext cx="11443855" cy="528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Cost Principles for Federal grants are governed 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Federal cost principles/ Uniform Guidance (</a:t>
            </a:r>
            <a:r>
              <a:rPr lang="pt-BR" dirty="0">
                <a:latin typeface="+mj-lt"/>
              </a:rPr>
              <a:t>2 CFR § 200, Subpart E) 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Research Grant Terms and Conditions- 45 CFR Part 75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Grantee internal policies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Allowability of cost is determined using: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Allowability- Will the sponsor pay for this?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Reasonable- Would a prudent person have purchased this at that price?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Allocability- Is the proposed expense related to the project?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Refer to the specific Funding Opportunity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271640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57521"/>
            <a:ext cx="6744770" cy="85063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800" dirty="0"/>
              <a:t>Allowable Costs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" y="980267"/>
            <a:ext cx="12153765" cy="5492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/>
                </a:solidFill>
                <a:latin typeface="Calibri Light" panose="020F0302020204030204"/>
              </a:rPr>
              <a:t>Pre-Award Costs- 90-day period immediately preceding the start date (at risk)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Post Award Expenses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Only allowed when commitments were made prior to the end 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Do not purchase items in anticipation of end date with no time to conduct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Alternation and Renovation- Essential to the project, occupied by the project, useful life consistent with project purpose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NSF- not to exceed $25,000 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NIH- not to exceed $500,000 </a:t>
            </a:r>
            <a:endParaRPr lang="en-US" dirty="0">
              <a:latin typeface="+mj-lt"/>
              <a:cs typeface="Calibri Light" panose="020F030202020403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Travel related to the project, per diem and hotel per grantee 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Fees and Participant Support Costs only allowed if expressly authorized in solicitation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Visa Costs are allowable (as recruiting) BUT cannot pay for renewals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59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39" y="104869"/>
            <a:ext cx="7134922" cy="101680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800" dirty="0"/>
              <a:t>Non-Allowable Costs</a:t>
            </a:r>
            <a:r>
              <a:rPr lang="en-US" sz="3600" dirty="0"/>
              <a:t>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2" y="1356860"/>
            <a:ext cx="11443855" cy="52893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Alcoholic Beverages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Bad Debt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Donations and Contributions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Entertainment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Fund Raising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Personal Living Expenses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Meals for Entertainment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Lobbying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Proposal Costs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9932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C9C-0FE9-40E1-AE14-44D8393D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53"/>
            <a:ext cx="10515600" cy="1325563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Post Award and Reporting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3D72-5E7F-460C-89C2-9A6B9816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the PI’s responsibility to know, understand and follow all of the Terms and Conditions in the Award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Read your Notice of Award (at least once)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Make all Key Personnel aware of any special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 mindful of end 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 aware of all reporting 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PI’s will submit all programmatic reports- AOR approval/ submission  is often part of the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Financial Reporting is handled by your Post Award Administrator in Grants and Funds Management (Know your PAA)</a:t>
            </a:r>
          </a:p>
        </p:txBody>
      </p:sp>
    </p:spTree>
    <p:extLst>
      <p:ext uri="{BB962C8B-B14F-4D97-AF65-F5344CB8AC3E}">
        <p14:creationId xmlns:p14="http://schemas.microsoft.com/office/powerpoint/2010/main" val="2539620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1" y="173078"/>
            <a:ext cx="11329639" cy="60815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Other Tips for Grant Budgets</a:t>
            </a:r>
            <a:br>
              <a:rPr lang="en-US" u="sng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66" y="1118055"/>
            <a:ext cx="10703767" cy="5300510"/>
          </a:xfrm>
        </p:spPr>
        <p:txBody>
          <a:bodyPr>
            <a:normAutofit fontScale="92500" lnSpcReduction="20000"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Start Early- SAM has a policy that all proposals should be received in approved final draft form three days prior to the deadline.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Check the sponsor guidelines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Your budget should correlate with the scope of work 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Base modular budgets on real numbers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Include your actual base salary on NIH proposals even if its over the cap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Remind your subs that they must check with the PI prior to making changes to their budget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Let you SAM Admin know about proposed changes to budget, scope of work, personnel, subawards or new expenses not in original budget- We can help!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79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36D3-4C29-4F0B-A9EF-0CD060B4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33" y="95415"/>
            <a:ext cx="10515600" cy="601978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ADDITIONAL RESOURCES- U of SC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F113E-93EC-45C9-BC75-157348B474B9}"/>
              </a:ext>
            </a:extLst>
          </p:cNvPr>
          <p:cNvSpPr/>
          <p:nvPr/>
        </p:nvSpPr>
        <p:spPr>
          <a:xfrm>
            <a:off x="145799" y="411151"/>
            <a:ext cx="1155129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en-US" dirty="0"/>
              <a:t>Allowability of Costs – Guidelines </a:t>
            </a:r>
          </a:p>
          <a:p>
            <a:r>
              <a:rPr lang="en-US" u="sng" dirty="0">
                <a:hlinkClick r:id="rId3"/>
              </a:rPr>
              <a:t>https://sc.edu/about/offices_and_divisions/sponsored_awards_management/documents/usc_guidelines_for_allowable_sponsored_project_costs.pdf</a:t>
            </a:r>
            <a:endParaRPr lang="en-US" dirty="0"/>
          </a:p>
          <a:p>
            <a:endParaRPr lang="sv-SE" dirty="0"/>
          </a:p>
          <a:p>
            <a:r>
              <a:rPr lang="sv-SE" dirty="0"/>
              <a:t>Budget Preparation- </a:t>
            </a:r>
            <a:r>
              <a:rPr lang="en-US" dirty="0"/>
              <a:t>Definitions page, Personnel, Equipment , Travel, Participant Support, Consultants &amp; Subawards, Other Direct Costs and Budget Templates</a:t>
            </a:r>
            <a:r>
              <a:rPr lang="sv-SE" dirty="0"/>
              <a:t>–</a:t>
            </a:r>
            <a:r>
              <a:rPr lang="sv-SE" dirty="0">
                <a:hlinkClick r:id="rId4"/>
              </a:rPr>
              <a:t>https://www.sc.edu/about/offices_and_divisions/sponsored_awards_management/external_proposal_preparation/budget_preparation/index.php</a:t>
            </a:r>
            <a:endParaRPr lang="sv-SE" dirty="0"/>
          </a:p>
          <a:p>
            <a:br>
              <a:rPr lang="sv-SE" dirty="0"/>
            </a:br>
            <a:r>
              <a:rPr lang="en-US" dirty="0"/>
              <a:t>Budget Justification-Sample budget justifications for NSF and for justifications for NIH – R&amp;R and Modular</a:t>
            </a:r>
          </a:p>
          <a:p>
            <a:r>
              <a:rPr lang="en-US" u="sng" dirty="0">
                <a:hlinkClick r:id="rId5"/>
              </a:rPr>
              <a:t>https://www.sc.edu/about/offices_and_divisions/sponsored_awards_management/external_proposal_preparation/budget_preparation/budget_justification.php</a:t>
            </a:r>
            <a:endParaRPr lang="en-US" dirty="0"/>
          </a:p>
          <a:p>
            <a:endParaRPr lang="en-US" dirty="0"/>
          </a:p>
          <a:p>
            <a:r>
              <a:rPr lang="en-US" dirty="0"/>
              <a:t>Fringe benefits rates PDF - </a:t>
            </a:r>
            <a:r>
              <a:rPr lang="en-US" dirty="0">
                <a:hlinkClick r:id="rId6"/>
              </a:rPr>
              <a:t>https://sc.edu/about/offices_and_divisions/sponsored_awards_management/documents/usc_fringe_benefit_rates.pdf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F&amp;A Rates - </a:t>
            </a:r>
            <a:r>
              <a:rPr lang="en-US" dirty="0">
                <a:hlinkClick r:id="rId7"/>
              </a:rPr>
              <a:t>https://sc.edu/about/offices_and_divisions/sponsored_awards_management/essential_reference_information/facilities_and_administration.php</a:t>
            </a:r>
            <a:endParaRPr lang="en-US" dirty="0"/>
          </a:p>
          <a:p>
            <a:endParaRPr lang="en-US" dirty="0"/>
          </a:p>
          <a:p>
            <a:r>
              <a:rPr lang="en-US" dirty="0"/>
              <a:t>F &amp; A Rate Agreement - </a:t>
            </a:r>
            <a:r>
              <a:rPr lang="en-US" dirty="0">
                <a:hlinkClick r:id="rId8"/>
              </a:rPr>
              <a:t>https://sc.edu/about/offices_and_divisions/sponsored_awards_management/documents/f_and_a_rate_agreement.pdf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33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36D3-4C29-4F0B-A9EF-0CD060B4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6"/>
            <a:ext cx="10515600" cy="748058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ADDITIONAL RESOURCES- External Links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F113E-93EC-45C9-BC75-157348B474B9}"/>
              </a:ext>
            </a:extLst>
          </p:cNvPr>
          <p:cNvSpPr/>
          <p:nvPr/>
        </p:nvSpPr>
        <p:spPr>
          <a:xfrm>
            <a:off x="320351" y="724062"/>
            <a:ext cx="115512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e-CFR: OMB UG-Subpart E -Cost principles, general provisions for Selected Items of Cost –</a:t>
            </a: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https://www.ecfr.gov/cgi-bin/retrieveECFR?gp=1&amp;SID=7bd4b55e984a4c6794e52b052ed9af20&amp;ty=HTML&amp;h=L&amp;mc=true&amp;n=sp2.1.200.e&amp;r=SUBPART#sg2.1.200_1419.sg16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RESEARCH TERMS AND CONDITIONS</a:t>
            </a:r>
          </a:p>
          <a:p>
            <a:r>
              <a:rPr lang="en-US" dirty="0"/>
              <a:t>Federal Register Notice - Final Notice of Standard Terms and Conditions for Research Grants-</a:t>
            </a:r>
          </a:p>
          <a:p>
            <a:r>
              <a:rPr lang="en-US" dirty="0">
                <a:hlinkClick r:id="rId4"/>
              </a:rPr>
              <a:t>https://www.nsf.gov/awards/managing/rtc.jsp</a:t>
            </a:r>
            <a:endParaRPr lang="en-US" dirty="0"/>
          </a:p>
          <a:p>
            <a:endParaRPr lang="en-US" dirty="0"/>
          </a:p>
          <a:p>
            <a:r>
              <a:rPr lang="en-US" dirty="0"/>
              <a:t>Prior Approval Matrix- NIH, NSF and Other Federal Agencies (Expanded Authority)  </a:t>
            </a:r>
          </a:p>
          <a:p>
            <a:r>
              <a:rPr lang="en-US" dirty="0">
                <a:hlinkClick r:id="rId5"/>
              </a:rPr>
              <a:t>https://www.nsf.gov/bfa/dias/policy/fedrtc/appendix_a.pdf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Annotated Form Set for NIH Grant Applications</a:t>
            </a:r>
          </a:p>
          <a:p>
            <a:r>
              <a:rPr lang="en-US" dirty="0">
                <a:hlinkClick r:id="rId6"/>
              </a:rPr>
              <a:t>https://grants.nih.gov/grants/ElectronicReceipt/files/Annotated_Forms_General_forms-e.pdf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NIH Budget guide-</a:t>
            </a:r>
          </a:p>
          <a:p>
            <a:r>
              <a:rPr lang="en-US" dirty="0">
                <a:hlinkClick r:id="rId7"/>
              </a:rPr>
              <a:t>https://grants.nih.gov/grants/how-to-apply-application-guide/format-and-write/develop-your-budget.htm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NSF Proposal &amp; Award Policies &amp; Procedures Guide (Budget and Budget Justification)-</a:t>
            </a:r>
          </a:p>
          <a:p>
            <a:r>
              <a:rPr lang="en-US" dirty="0">
                <a:hlinkClick r:id="rId8"/>
              </a:rPr>
              <a:t>https://www.nsf.gov/pubs/policydocs/pappg19_1/pappg_2.jsp#IIC2g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36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5229BE-6009-4D63-B640-B8BC997FB080}"/>
              </a:ext>
            </a:extLst>
          </p:cNvPr>
          <p:cNvCxnSpPr>
            <a:cxnSpLocks/>
          </p:cNvCxnSpPr>
          <p:nvPr/>
        </p:nvCxnSpPr>
        <p:spPr>
          <a:xfrm>
            <a:off x="586101" y="6041125"/>
            <a:ext cx="11019798" cy="0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90536"/>
            <a:ext cx="3182084" cy="5613236"/>
          </a:xfrm>
        </p:spPr>
        <p:txBody>
          <a:bodyPr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2019 Academic Leadership and Career Development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256-DDD2-4B22-A998-4317BAB8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57" y="421425"/>
            <a:ext cx="7127453" cy="527600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900" dirty="0"/>
              <a:t>THANK YOU!</a:t>
            </a:r>
          </a:p>
          <a:p>
            <a:pPr marL="0" indent="0" algn="ctr">
              <a:buNone/>
            </a:pPr>
            <a:endParaRPr lang="en-US" sz="3900" dirty="0"/>
          </a:p>
          <a:p>
            <a:pPr marL="0" indent="0" algn="ctr">
              <a:buNone/>
            </a:pPr>
            <a:r>
              <a:rPr lang="en-US" sz="3000" dirty="0"/>
              <a:t>Jill Francisco Morales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E6E6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jfrancisco@sc.edu</a:t>
            </a:r>
            <a:endParaRPr lang="en-US" sz="3000" dirty="0">
              <a:solidFill>
                <a:srgbClr val="E6E6E6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E6E6E6"/>
                </a:solidFill>
              </a:rPr>
              <a:t>(803) 777-5241</a:t>
            </a:r>
          </a:p>
          <a:p>
            <a:pPr marL="0" indent="0">
              <a:buNone/>
            </a:pPr>
            <a:endParaRPr lang="en-US" sz="3000" dirty="0">
              <a:solidFill>
                <a:srgbClr val="E6E6E6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E6E6E6"/>
                </a:solidFill>
              </a:rPr>
              <a:t>Sponsored Awards Management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E6E6E6"/>
                </a:solidFill>
                <a:hlinkClick r:id="rId4"/>
              </a:rPr>
              <a:t>https://sc.edu/about/offices_and_divisions/sponsored_awards_management/index.php</a:t>
            </a:r>
            <a:endParaRPr lang="en-US" sz="3000" dirty="0">
              <a:solidFill>
                <a:srgbClr val="E6E6E6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E6E6E6"/>
              </a:solidFill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B5077-9DEE-480A-A3E1-99F0B1CE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926" y="5146042"/>
            <a:ext cx="4965564" cy="141518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1665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6D34F-6E03-47BB-8B3B-5061B299C896}"/>
              </a:ext>
            </a:extLst>
          </p:cNvPr>
          <p:cNvCxnSpPr>
            <a:cxnSpLocks/>
          </p:cNvCxnSpPr>
          <p:nvPr/>
        </p:nvCxnSpPr>
        <p:spPr>
          <a:xfrm>
            <a:off x="838200" y="6335486"/>
            <a:ext cx="10703767" cy="6531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316089"/>
            <a:ext cx="9506897" cy="1124701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/>
              <a:t>NSF BUDGETS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E12BB-67F9-45CF-9145-5F2A3F2A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28" y="1640549"/>
            <a:ext cx="10515600" cy="4837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Proposals submitted via NSF </a:t>
            </a:r>
            <a:r>
              <a:rPr lang="en-US" dirty="0" err="1"/>
              <a:t>FastLane</a:t>
            </a:r>
            <a:r>
              <a:rPr lang="en-US" dirty="0"/>
              <a:t> (Cayuse for non-collaborative)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Same budget format for all NSF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Budget limits include F&amp;A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proposal must contain a budget for each year of support requested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Maximum two months of salary support; summer or academic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 salary cap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Requested items and amounts under budget categories should be necessary, reasonable, allocable, and allowable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5EE3F-8DC5-4E18-994B-8F056D69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4" y="456480"/>
            <a:ext cx="2877561" cy="841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9DBFE-7FD3-44EB-81A0-928E06CB1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845" y="421623"/>
            <a:ext cx="2282827" cy="9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E31D-41D1-4133-905B-BADC8C47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252" y="88442"/>
            <a:ext cx="7673898" cy="947789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/>
              <a:t>NSF BUDGETS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2BD1F9-E9FA-498B-85BF-118AAC37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03" y="2871753"/>
            <a:ext cx="5532926" cy="36475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7A0A2B-3B2B-46CF-9993-14F392233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9" y="1220898"/>
            <a:ext cx="11619047" cy="14571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A38499-6AAC-4E2E-B19C-F860F4B3D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8" y="2882910"/>
            <a:ext cx="6249934" cy="36475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D84116-850D-4C20-8A75-62661A813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246" y="120791"/>
            <a:ext cx="2247619" cy="89523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F5B4BC7B-1935-4983-B0C4-1555C8772694}"/>
              </a:ext>
            </a:extLst>
          </p:cNvPr>
          <p:cNvSpPr/>
          <p:nvPr/>
        </p:nvSpPr>
        <p:spPr>
          <a:xfrm rot="3362596">
            <a:off x="52272" y="1535800"/>
            <a:ext cx="550989" cy="356148"/>
          </a:xfrm>
          <a:prstGeom prst="rightArrow">
            <a:avLst>
              <a:gd name="adj1" fmla="val 286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77972E1-171F-45DB-8899-5002CC08D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98495">
            <a:off x="6754310" y="1986589"/>
            <a:ext cx="499915" cy="4267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387340-2BC4-4E49-925C-F23D50424347}"/>
              </a:ext>
            </a:extLst>
          </p:cNvPr>
          <p:cNvSpPr txBox="1"/>
          <p:nvPr/>
        </p:nvSpPr>
        <p:spPr>
          <a:xfrm>
            <a:off x="45122" y="1036232"/>
            <a:ext cx="3166123" cy="369332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15875" cmpd="sng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Click here to add funding Years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5577F-3E89-4827-A17C-B1F955AFCD54}"/>
              </a:ext>
            </a:extLst>
          </p:cNvPr>
          <p:cNvSpPr txBox="1"/>
          <p:nvPr/>
        </p:nvSpPr>
        <p:spPr>
          <a:xfrm>
            <a:off x="2776652" y="1990263"/>
            <a:ext cx="3755517" cy="646331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Click here to add Budget Justification</a:t>
            </a:r>
          </a:p>
          <a:p>
            <a:r>
              <a:rPr lang="en-US">
                <a:solidFill>
                  <a:schemeClr val="bg1"/>
                </a:solidFill>
              </a:rPr>
              <a:t>Upload PDF File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8DB84F5-0341-4EFF-B257-9F948B21477F}"/>
              </a:ext>
            </a:extLst>
          </p:cNvPr>
          <p:cNvSpPr/>
          <p:nvPr/>
        </p:nvSpPr>
        <p:spPr>
          <a:xfrm rot="10800000">
            <a:off x="2434253" y="1819178"/>
            <a:ext cx="550989" cy="356148"/>
          </a:xfrm>
          <a:prstGeom prst="rightArrow">
            <a:avLst>
              <a:gd name="adj1" fmla="val 286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FB9960-7D75-4E4D-9FC2-66851C258F75}"/>
              </a:ext>
            </a:extLst>
          </p:cNvPr>
          <p:cNvSpPr txBox="1"/>
          <p:nvPr/>
        </p:nvSpPr>
        <p:spPr>
          <a:xfrm>
            <a:off x="7214839" y="1990049"/>
            <a:ext cx="2698595" cy="646331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Click here to add funds to budget categories 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C99B2A8-D088-4AB8-97B9-57E6538C9ADE}"/>
              </a:ext>
            </a:extLst>
          </p:cNvPr>
          <p:cNvSpPr/>
          <p:nvPr/>
        </p:nvSpPr>
        <p:spPr>
          <a:xfrm rot="10800000">
            <a:off x="3785060" y="6163554"/>
            <a:ext cx="550989" cy="356148"/>
          </a:xfrm>
          <a:prstGeom prst="rightArrow">
            <a:avLst>
              <a:gd name="adj1" fmla="val 286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43CCB8-63DB-4686-921C-4AECD476ED54}"/>
              </a:ext>
            </a:extLst>
          </p:cNvPr>
          <p:cNvSpPr txBox="1"/>
          <p:nvPr/>
        </p:nvSpPr>
        <p:spPr>
          <a:xfrm>
            <a:off x="4705810" y="5999358"/>
            <a:ext cx="2653990" cy="646331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Click calculate as you enter budget sections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6B83F1-CF8F-4FC2-9282-C1A1E33670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692543" y="6145810"/>
            <a:ext cx="57307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5809"/>
            <a:ext cx="8229600" cy="61556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 dirty="0"/>
              <a:t>NSF- Budget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601642"/>
              </p:ext>
            </p:extLst>
          </p:nvPr>
        </p:nvGraphicFramePr>
        <p:xfrm>
          <a:off x="1416204" y="758282"/>
          <a:ext cx="10013795" cy="59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599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05"/>
            <a:ext cx="8229600" cy="87039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 dirty="0"/>
              <a:t>NSF- Budget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585810"/>
              </p:ext>
            </p:extLst>
          </p:nvPr>
        </p:nvGraphicFramePr>
        <p:xfrm>
          <a:off x="1371605" y="915001"/>
          <a:ext cx="9389320" cy="56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6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7916"/>
            <a:ext cx="8229600" cy="6757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 dirty="0"/>
              <a:t>NSF-Budget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215415"/>
              </p:ext>
            </p:extLst>
          </p:nvPr>
        </p:nvGraphicFramePr>
        <p:xfrm>
          <a:off x="1772529" y="870822"/>
          <a:ext cx="9345237" cy="583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7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879"/>
            <a:ext cx="8229600" cy="85176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cap="all" dirty="0"/>
              <a:t>NSF Budget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227310"/>
              </p:ext>
            </p:extLst>
          </p:nvPr>
        </p:nvGraphicFramePr>
        <p:xfrm>
          <a:off x="1820456" y="1168454"/>
          <a:ext cx="8952531" cy="499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78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2797</Words>
  <Application>Microsoft Office PowerPoint</Application>
  <PresentationFormat>Widescreen</PresentationFormat>
  <Paragraphs>417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2019 Academic Leadership and Career Development Workshop</vt:lpstr>
      <vt:lpstr>GRANT BUDGET DISSCUSSION TOPICS </vt:lpstr>
      <vt:lpstr>BUDGET RESOURCES </vt:lpstr>
      <vt:lpstr>NSF BUDGETS  </vt:lpstr>
      <vt:lpstr>NSF BUDGETS  </vt:lpstr>
      <vt:lpstr>NSF- Budget Components</vt:lpstr>
      <vt:lpstr>NSF- Budget Components</vt:lpstr>
      <vt:lpstr>NSF-Budget Components</vt:lpstr>
      <vt:lpstr>NSF Budget Components</vt:lpstr>
      <vt:lpstr>NSF  BUDGET JUSTIFICATIONS  </vt:lpstr>
      <vt:lpstr>NSF BUDGETS Reasons Proposals May Be Returned Without Review </vt:lpstr>
      <vt:lpstr>NSF BUDGETS  Budget Revisions </vt:lpstr>
      <vt:lpstr>   NIH BUDGETS</vt:lpstr>
      <vt:lpstr>NIH Budgets</vt:lpstr>
      <vt:lpstr>NIH-Determining  Modular vs. Detailed Budget</vt:lpstr>
      <vt:lpstr>NIH BUDGETS Determining How Many Modules?</vt:lpstr>
      <vt:lpstr>NIH-MODULAR BUDGETS (PHS 398) </vt:lpstr>
      <vt:lpstr>NIH-MODULAR BUDGETS (PHS 398) </vt:lpstr>
      <vt:lpstr>U of SC Guidelines   NIH Modular Proposals</vt:lpstr>
      <vt:lpstr>NIH- R &amp; R Budget</vt:lpstr>
      <vt:lpstr>NIH- R &amp; R Budget</vt:lpstr>
      <vt:lpstr>NIH- R &amp; R Budget Components</vt:lpstr>
      <vt:lpstr>PowerPoint Presentation</vt:lpstr>
      <vt:lpstr>NIH R&amp;R Budget Components</vt:lpstr>
      <vt:lpstr>NIH R&amp;R Budget Components</vt:lpstr>
      <vt:lpstr>NIH- Subaward Budget Attachment</vt:lpstr>
      <vt:lpstr>NIH BUDGETS Common Mistakes- Problems with Budget </vt:lpstr>
      <vt:lpstr>NIH BUDGETS  Budget Revisions </vt:lpstr>
      <vt:lpstr>General Notes: Subawards, Subcontracts and Consultants</vt:lpstr>
      <vt:lpstr>U of SC Guidelines   Subs and Consultants</vt:lpstr>
      <vt:lpstr>Allowable/ Non-Allowable Costs </vt:lpstr>
      <vt:lpstr>Allowable Costs </vt:lpstr>
      <vt:lpstr>Non-Allowable Costs </vt:lpstr>
      <vt:lpstr> Post Award and Reporting </vt:lpstr>
      <vt:lpstr> Other Tips for Grant Budgets </vt:lpstr>
      <vt:lpstr>ADDITIONAL RESOURCES- U of SC</vt:lpstr>
      <vt:lpstr>ADDITIONAL RESOURCES- External Links</vt:lpstr>
      <vt:lpstr>2019 Academic Leadership and Career Development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Academic Leadership and Career Development Workshop</dc:title>
  <dc:creator>FRANCISCO-MORALES, JILL</dc:creator>
  <cp:lastModifiedBy>FRANCISCO-MORALES, JILL</cp:lastModifiedBy>
  <cp:revision>461</cp:revision>
  <cp:lastPrinted>2019-06-18T11:12:58Z</cp:lastPrinted>
  <dcterms:created xsi:type="dcterms:W3CDTF">2019-06-12T12:09:29Z</dcterms:created>
  <dcterms:modified xsi:type="dcterms:W3CDTF">2019-06-18T11:22:28Z</dcterms:modified>
</cp:coreProperties>
</file>